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333" r:id="rId3"/>
    <p:sldId id="257" r:id="rId4"/>
    <p:sldId id="260" r:id="rId5"/>
    <p:sldId id="304" r:id="rId6"/>
    <p:sldId id="262" r:id="rId7"/>
    <p:sldId id="332" r:id="rId8"/>
    <p:sldId id="263" r:id="rId9"/>
    <p:sldId id="335" r:id="rId10"/>
    <p:sldId id="312" r:id="rId11"/>
    <p:sldId id="319" r:id="rId12"/>
    <p:sldId id="316" r:id="rId13"/>
    <p:sldId id="264" r:id="rId14"/>
    <p:sldId id="315" r:id="rId15"/>
    <p:sldId id="334" r:id="rId16"/>
    <p:sldId id="336" r:id="rId17"/>
    <p:sldId id="311" r:id="rId18"/>
    <p:sldId id="323" r:id="rId19"/>
    <p:sldId id="269" r:id="rId20"/>
    <p:sldId id="288" r:id="rId21"/>
    <p:sldId id="289" r:id="rId22"/>
    <p:sldId id="270" r:id="rId23"/>
    <p:sldId id="271" r:id="rId24"/>
    <p:sldId id="273" r:id="rId25"/>
    <p:sldId id="327" r:id="rId26"/>
    <p:sldId id="330" r:id="rId27"/>
    <p:sldId id="274" r:id="rId28"/>
    <p:sldId id="331" r:id="rId29"/>
    <p:sldId id="279" r:id="rId30"/>
    <p:sldId id="317" r:id="rId3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FF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8" autoAdjust="0"/>
    <p:restoredTop sz="94737" autoAdjust="0"/>
  </p:normalViewPr>
  <p:slideViewPr>
    <p:cSldViewPr>
      <p:cViewPr>
        <p:scale>
          <a:sx n="80" d="100"/>
          <a:sy n="80" d="100"/>
        </p:scale>
        <p:origin x="-114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8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à coins arrondis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20" name="Sous-titr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76EA2-A949-466D-9516-55E76EDFD9CA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43EB22-8069-4B34-A8D9-210C9A66BFA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76EA2-A949-466D-9516-55E76EDFD9CA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43EB22-8069-4B34-A8D9-210C9A66BFA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76EA2-A949-466D-9516-55E76EDFD9CA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43EB22-8069-4B34-A8D9-210C9A66BFA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76EA2-A949-466D-9516-55E76EDFD9CA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43EB22-8069-4B34-A8D9-210C9A66BFA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à coins arrondis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76EA2-A949-466D-9516-55E76EDFD9CA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43EB22-8069-4B34-A8D9-210C9A66BFA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76EA2-A949-466D-9516-55E76EDFD9CA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43EB22-8069-4B34-A8D9-210C9A66BFA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76EA2-A949-466D-9516-55E76EDFD9CA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43EB22-8069-4B34-A8D9-210C9A66BFA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76EA2-A949-466D-9516-55E76EDFD9CA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43EB22-8069-4B34-A8D9-210C9A66BFA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76EA2-A949-466D-9516-55E76EDFD9CA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43EB22-8069-4B34-A8D9-210C9A66BFA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76EA2-A949-466D-9516-55E76EDFD9CA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43EB22-8069-4B34-A8D9-210C9A66BFA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ondir un rectangle à un seul coin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76EA2-A949-466D-9516-55E76EDFD9CA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43EB22-8069-4B34-A8D9-210C9A66BFA6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à coins arrondi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Espace réservé du titre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8E76EA2-A949-466D-9516-55E76EDFD9CA}" type="datetimeFigureOut">
              <a:rPr lang="fr-FR" smtClean="0"/>
              <a:t>30/08/2018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143EB22-8069-4B34-A8D9-210C9A66BFA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352928" cy="3096344"/>
          </a:xfrm>
        </p:spPr>
        <p:txBody>
          <a:bodyPr>
            <a:noAutofit/>
          </a:bodyPr>
          <a:lstStyle/>
          <a:p>
            <a:pPr algn="ctr"/>
            <a:r>
              <a:rPr lang="fr-FR" sz="4800" i="1" dirty="0" smtClean="0"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FEDERATION</a:t>
            </a:r>
            <a:br>
              <a:rPr lang="fr-FR" sz="4800" i="1" dirty="0" smtClean="0"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</a:br>
            <a:r>
              <a:rPr lang="fr-FR" sz="4800" i="1" dirty="0" smtClean="0"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 FRANCAISE</a:t>
            </a:r>
            <a:br>
              <a:rPr lang="fr-FR" sz="4800" i="1" dirty="0" smtClean="0"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</a:br>
            <a:r>
              <a:rPr lang="fr-FR" sz="4800" i="1" dirty="0" smtClean="0"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DE</a:t>
            </a:r>
            <a:br>
              <a:rPr lang="fr-FR" sz="4800" i="1" dirty="0" smtClean="0"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</a:br>
            <a:r>
              <a:rPr lang="fr-FR" sz="4800" i="1" dirty="0" smtClean="0"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SKAT</a:t>
            </a:r>
            <a:endParaRPr lang="fr-FR" sz="4800" i="1" dirty="0">
              <a:solidFill>
                <a:srgbClr val="FF0000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851920" y="3645024"/>
            <a:ext cx="4896544" cy="2664296"/>
          </a:xfrm>
        </p:spPr>
        <p:txBody>
          <a:bodyPr>
            <a:normAutofit fontScale="92500" lnSpcReduction="10000"/>
          </a:bodyPr>
          <a:lstStyle/>
          <a:p>
            <a:pPr algn="ctr"/>
            <a:endParaRPr lang="fr-FR" dirty="0" smtClean="0">
              <a:latin typeface="Arial Black" pitchFamily="34" charset="0"/>
              <a:cs typeface="Arial" pitchFamily="34" charset="0"/>
            </a:endParaRPr>
          </a:p>
          <a:p>
            <a:pPr algn="ctr"/>
            <a:endParaRPr lang="fr-FR" dirty="0">
              <a:latin typeface="Arial Black" pitchFamily="34" charset="0"/>
              <a:cs typeface="Arial" pitchFamily="34" charset="0"/>
            </a:endParaRPr>
          </a:p>
          <a:p>
            <a:pPr algn="ctr"/>
            <a:r>
              <a:rPr lang="fr-FR" sz="2800" i="1" dirty="0" smtClean="0">
                <a:solidFill>
                  <a:srgbClr val="00206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ASSEMBLEE</a:t>
            </a:r>
          </a:p>
          <a:p>
            <a:pPr algn="ctr"/>
            <a:r>
              <a:rPr lang="fr-FR" sz="2800" i="1" dirty="0" smtClean="0">
                <a:solidFill>
                  <a:srgbClr val="00206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GENERALE</a:t>
            </a:r>
          </a:p>
          <a:p>
            <a:pPr algn="ctr"/>
            <a:r>
              <a:rPr lang="fr-FR" sz="2800" i="1" dirty="0" smtClean="0">
                <a:solidFill>
                  <a:srgbClr val="00206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2018</a:t>
            </a:r>
          </a:p>
          <a:p>
            <a:pPr algn="ctr"/>
            <a:endParaRPr lang="fr-FR" dirty="0">
              <a:latin typeface="Arial Black" pitchFamily="34" charset="0"/>
              <a:cs typeface="Arial" pitchFamily="34" charset="0"/>
            </a:endParaRPr>
          </a:p>
          <a:p>
            <a:pPr algn="ctr"/>
            <a:endParaRPr lang="fr-FR" dirty="0"/>
          </a:p>
          <a:p>
            <a:pPr algn="ctr"/>
            <a:r>
              <a:rPr lang="fr-FR" i="1" dirty="0">
                <a:solidFill>
                  <a:srgbClr val="00206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2</a:t>
            </a:r>
            <a:r>
              <a:rPr lang="fr-FR" i="1" dirty="0" smtClean="0">
                <a:solidFill>
                  <a:srgbClr val="00206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 septembre 2018</a:t>
            </a:r>
            <a:endParaRPr lang="fr-FR" i="1" dirty="0">
              <a:solidFill>
                <a:srgbClr val="002060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Arial Black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312" y="3679280"/>
            <a:ext cx="2383536" cy="24140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327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530352"/>
            <a:ext cx="8568952" cy="5346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Championnat de France</a:t>
            </a: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1200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 marL="0" indent="0">
              <a:buNone/>
            </a:pPr>
            <a:r>
              <a:rPr lang="fr-FR" sz="1200" dirty="0" smtClean="0">
                <a:solidFill>
                  <a:srgbClr val="002060"/>
                </a:solidFill>
                <a:latin typeface="Arial Black" pitchFamily="34" charset="0"/>
              </a:rPr>
              <a:t>  </a:t>
            </a:r>
          </a:p>
          <a:p>
            <a:pPr marL="0" indent="0">
              <a:buNone/>
            </a:pPr>
            <a:endParaRPr lang="fr-FR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r">
              <a:buNone/>
            </a:pPr>
            <a:endParaRPr lang="fr-FR" sz="2000" dirty="0" smtClean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043608" y="602128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2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fr-FR" sz="1200" dirty="0" smtClean="0">
                <a:solidFill>
                  <a:srgbClr val="FF0000"/>
                </a:solidFill>
                <a:latin typeface="Arial Black" pitchFamily="34" charset="0"/>
              </a:rPr>
              <a:t>Assemblée Générale – 2/09/2018</a:t>
            </a:r>
            <a:endParaRPr lang="fr-FR" sz="1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002839"/>
              </p:ext>
            </p:extLst>
          </p:nvPr>
        </p:nvGraphicFramePr>
        <p:xfrm>
          <a:off x="456220" y="1412776"/>
          <a:ext cx="3899758" cy="272909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75301"/>
                <a:gridCol w="614057"/>
                <a:gridCol w="614057"/>
                <a:gridCol w="614057"/>
                <a:gridCol w="682286"/>
              </a:tblGrid>
              <a:tr h="504056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Arial Black" pitchFamily="34" charset="0"/>
                        </a:rPr>
                        <a:t> </a:t>
                      </a:r>
                      <a:endParaRPr lang="fr-FR" sz="10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2018</a:t>
                      </a:r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2017</a:t>
                      </a:r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2016</a:t>
                      </a:r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2015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FLORANGE</a:t>
                      </a:r>
                      <a:endParaRPr lang="fr-FR" sz="10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92</a:t>
                      </a:r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86</a:t>
                      </a:r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76</a:t>
                      </a:r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VILLE</a:t>
                      </a:r>
                      <a:endParaRPr lang="fr-FR" sz="10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95</a:t>
                      </a:r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88</a:t>
                      </a:r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97</a:t>
                      </a:r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97</a:t>
                      </a:r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DIEMERINGEN</a:t>
                      </a:r>
                      <a:endParaRPr lang="fr-FR" sz="10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90</a:t>
                      </a:r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104</a:t>
                      </a:r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133</a:t>
                      </a:r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107</a:t>
                      </a:r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DOSSENHEIM</a:t>
                      </a:r>
                      <a:endParaRPr lang="fr-FR" sz="10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100</a:t>
                      </a:r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107</a:t>
                      </a:r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114</a:t>
                      </a:r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128</a:t>
                      </a:r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SCHIRRHEIN</a:t>
                      </a:r>
                      <a:endParaRPr lang="fr-FR" sz="10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112</a:t>
                      </a:r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102</a:t>
                      </a:r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119</a:t>
                      </a:r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143</a:t>
                      </a:r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BETSCHDORF</a:t>
                      </a:r>
                      <a:endParaRPr lang="fr-FR" sz="10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149</a:t>
                      </a:r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153</a:t>
                      </a:r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158</a:t>
                      </a:r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156</a:t>
                      </a:r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633904"/>
              </p:ext>
            </p:extLst>
          </p:nvPr>
        </p:nvGraphicFramePr>
        <p:xfrm>
          <a:off x="4499993" y="1412776"/>
          <a:ext cx="4032447" cy="386701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40159"/>
                <a:gridCol w="648072"/>
                <a:gridCol w="648072"/>
                <a:gridCol w="648072"/>
                <a:gridCol w="648072"/>
              </a:tblGrid>
              <a:tr h="504056">
                <a:tc>
                  <a:txBody>
                    <a:bodyPr/>
                    <a:lstStyle/>
                    <a:p>
                      <a:endParaRPr lang="fr-FR" sz="10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2015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BRUMATH</a:t>
                      </a:r>
                      <a:endParaRPr lang="fr-FR" sz="10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121</a:t>
                      </a:r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128</a:t>
                      </a:r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128</a:t>
                      </a:r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138</a:t>
                      </a:r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SARREBOURG</a:t>
                      </a:r>
                      <a:endParaRPr lang="fr-FR" sz="10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94</a:t>
                      </a:r>
                      <a:endParaRPr kumimoji="0" lang="fr-FR" sz="1200" kern="1200" dirty="0">
                        <a:solidFill>
                          <a:schemeClr val="dk1"/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89</a:t>
                      </a:r>
                      <a:endParaRPr kumimoji="0" lang="fr-FR" sz="1200" kern="1200" dirty="0">
                        <a:solidFill>
                          <a:schemeClr val="dk1"/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90</a:t>
                      </a:r>
                      <a:endParaRPr kumimoji="0" lang="fr-FR" sz="1200" kern="1200" dirty="0">
                        <a:solidFill>
                          <a:schemeClr val="dk1"/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106</a:t>
                      </a:r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SEEBACH</a:t>
                      </a:r>
                      <a:endParaRPr lang="fr-FR" sz="10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fr-FR" sz="1200" kern="1200" dirty="0">
                        <a:solidFill>
                          <a:schemeClr val="dk1"/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fr-FR" sz="1200" kern="1200" dirty="0">
                        <a:solidFill>
                          <a:schemeClr val="dk1"/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117</a:t>
                      </a:r>
                      <a:endParaRPr kumimoji="0" lang="fr-FR" sz="1200" kern="1200" dirty="0">
                        <a:solidFill>
                          <a:schemeClr val="dk1"/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114</a:t>
                      </a:r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BITCHE</a:t>
                      </a:r>
                      <a:endParaRPr lang="fr-FR" sz="10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137</a:t>
                      </a:r>
                      <a:endParaRPr kumimoji="0" lang="fr-FR" sz="1200" kern="1200" dirty="0">
                        <a:solidFill>
                          <a:schemeClr val="dk1"/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128</a:t>
                      </a:r>
                      <a:endParaRPr kumimoji="0" lang="fr-FR" sz="1200" kern="1200" dirty="0">
                        <a:solidFill>
                          <a:schemeClr val="dk1"/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142</a:t>
                      </a:r>
                      <a:endParaRPr kumimoji="0" lang="fr-FR" sz="1200" kern="1200" dirty="0">
                        <a:solidFill>
                          <a:schemeClr val="dk1"/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132</a:t>
                      </a:r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STRASBOURG</a:t>
                      </a:r>
                      <a:endParaRPr lang="fr-FR" sz="10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164</a:t>
                      </a:r>
                      <a:endParaRPr kumimoji="0" lang="fr-FR" sz="1200" kern="1200" dirty="0">
                        <a:solidFill>
                          <a:schemeClr val="dk1"/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167</a:t>
                      </a:r>
                      <a:endParaRPr kumimoji="0" lang="fr-FR" sz="1200" kern="1200" dirty="0">
                        <a:solidFill>
                          <a:schemeClr val="dk1"/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169</a:t>
                      </a:r>
                      <a:endParaRPr kumimoji="0" lang="fr-FR" sz="1200" kern="1200" dirty="0">
                        <a:solidFill>
                          <a:schemeClr val="dk1"/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Arial Black" pitchFamily="34" charset="0"/>
                        </a:rPr>
                        <a:t>169</a:t>
                      </a:r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FEDERATION</a:t>
                      </a:r>
                      <a:endParaRPr lang="fr-FR" sz="10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fr-FR" sz="1200" kern="1200" dirty="0">
                        <a:solidFill>
                          <a:schemeClr val="dk1"/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fr-FR" sz="1200" kern="1200" dirty="0">
                        <a:solidFill>
                          <a:schemeClr val="dk1"/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r-FR" sz="1200" kern="1200" dirty="0" smtClean="0">
                          <a:solidFill>
                            <a:schemeClr val="dk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118</a:t>
                      </a:r>
                      <a:endParaRPr kumimoji="0" lang="fr-FR" sz="1200" kern="1200" dirty="0">
                        <a:solidFill>
                          <a:schemeClr val="dk1"/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fr-FR" sz="1200" kern="1200" dirty="0">
                        <a:solidFill>
                          <a:schemeClr val="dk1"/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fr-FR" sz="1200" kern="1200" dirty="0">
                        <a:solidFill>
                          <a:schemeClr val="dk1"/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r-FR" sz="12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fr-FR" sz="1200" kern="1200" dirty="0">
                        <a:solidFill>
                          <a:schemeClr val="dk1"/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TOTAL FFS</a:t>
                      </a:r>
                      <a:endParaRPr lang="fr-FR" sz="10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r-FR" sz="1200" kern="1200" dirty="0" smtClean="0">
                          <a:solidFill>
                            <a:schemeClr val="bg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1154</a:t>
                      </a:r>
                      <a:endParaRPr kumimoji="0" lang="fr-FR" sz="1200" kern="1200" dirty="0">
                        <a:solidFill>
                          <a:schemeClr val="bg1"/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r-FR" sz="1200" kern="1200" dirty="0" smtClean="0">
                          <a:solidFill>
                            <a:schemeClr val="bg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1152</a:t>
                      </a:r>
                      <a:endParaRPr kumimoji="0" lang="fr-FR" sz="1200" kern="1200" dirty="0">
                        <a:solidFill>
                          <a:schemeClr val="bg1"/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1461</a:t>
                      </a:r>
                      <a:endParaRPr lang="fr-FR" sz="12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r-FR" sz="1200" kern="1200" dirty="0" smtClean="0">
                          <a:solidFill>
                            <a:schemeClr val="bg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1290</a:t>
                      </a:r>
                      <a:endParaRPr kumimoji="0" lang="fr-FR" sz="1200" kern="1200" dirty="0">
                        <a:solidFill>
                          <a:schemeClr val="bg1"/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MOYENNE DE</a:t>
                      </a:r>
                    </a:p>
                    <a:p>
                      <a:r>
                        <a:rPr lang="fr-FR" sz="1000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FREQUENTATION</a:t>
                      </a:r>
                      <a:endParaRPr lang="fr-FR" sz="1000" dirty="0">
                        <a:solidFill>
                          <a:srgbClr val="000000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r-FR" sz="1200" kern="1200" dirty="0" smtClean="0">
                          <a:solidFill>
                            <a:srgbClr val="000000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115</a:t>
                      </a:r>
                      <a:endParaRPr kumimoji="0" lang="fr-FR" sz="1200" kern="1200" dirty="0">
                        <a:solidFill>
                          <a:srgbClr val="000000"/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r-FR" sz="1200" kern="1200" dirty="0" smtClean="0">
                          <a:solidFill>
                            <a:srgbClr val="000000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115</a:t>
                      </a:r>
                      <a:endParaRPr kumimoji="0" lang="fr-FR" sz="1200" kern="1200" dirty="0">
                        <a:solidFill>
                          <a:srgbClr val="000000"/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122</a:t>
                      </a:r>
                      <a:endParaRPr lang="fr-FR" sz="1200" dirty="0">
                        <a:solidFill>
                          <a:srgbClr val="000000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r-FR" sz="1200" kern="1200" dirty="0" smtClean="0">
                          <a:solidFill>
                            <a:srgbClr val="000000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129</a:t>
                      </a:r>
                      <a:endParaRPr kumimoji="0" lang="fr-FR" sz="1200" kern="1200" dirty="0">
                        <a:solidFill>
                          <a:srgbClr val="000000"/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72" y="5934548"/>
            <a:ext cx="583336" cy="590796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934548"/>
            <a:ext cx="583336" cy="59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318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530352"/>
            <a:ext cx="8568952" cy="5346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Championnat de France par Equipes</a:t>
            </a:r>
            <a:endParaRPr lang="fr-FR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fr-FR" sz="2400" dirty="0" smtClean="0">
                <a:solidFill>
                  <a:srgbClr val="002060"/>
                </a:solidFill>
                <a:latin typeface="Arial Black" pitchFamily="34" charset="0"/>
              </a:rPr>
              <a:t>Classement après 10 tournois</a:t>
            </a:r>
          </a:p>
          <a:p>
            <a:pPr marL="0" indent="0">
              <a:buNone/>
            </a:pPr>
            <a:endParaRPr lang="fr-FR" sz="2000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 marL="0" indent="0">
              <a:buNone/>
            </a:pPr>
            <a:endParaRPr lang="fr-FR" sz="2000" dirty="0">
              <a:solidFill>
                <a:srgbClr val="002060"/>
              </a:solidFill>
              <a:latin typeface="Arial Black" pitchFamily="34" charset="0"/>
            </a:endParaRPr>
          </a:p>
          <a:p>
            <a:pPr marL="0" indent="0">
              <a:buNone/>
            </a:pP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	Champion de France par équipe</a:t>
            </a:r>
          </a:p>
          <a:p>
            <a:pPr marL="0" indent="0">
              <a:buNone/>
            </a:pPr>
            <a:r>
              <a:rPr lang="fr-FR" sz="2000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	 1</a:t>
            </a:r>
            <a:r>
              <a:rPr lang="fr-FR" sz="2000" b="1" baseline="30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er</a:t>
            </a:r>
            <a:r>
              <a:rPr lang="fr-FR" sz="2000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	STRASBOURG		</a:t>
            </a:r>
            <a:r>
              <a:rPr lang="fr-F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90 095 pts</a:t>
            </a:r>
          </a:p>
          <a:p>
            <a:pPr marL="0" indent="0">
              <a:buNone/>
            </a:pPr>
            <a:endParaRPr lang="fr-FR" sz="1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Vice Champion de France par équipe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fr-FR" sz="20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	BETSCHDORF			87 124 pts</a:t>
            </a:r>
          </a:p>
          <a:p>
            <a:pPr marL="0" indent="0">
              <a:buNone/>
            </a:pPr>
            <a:endParaRPr lang="fr-FR" sz="20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3</a:t>
            </a:r>
            <a:r>
              <a:rPr lang="fr-FR" sz="20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	BITCHE			86 374 pts</a:t>
            </a:r>
          </a:p>
          <a:p>
            <a:pPr marL="0" indent="0">
              <a:buNone/>
            </a:pPr>
            <a:r>
              <a:rPr lang="fr-FR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fr-FR" sz="20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	SCHIRRHEIN			85 883 pts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fr-FR" sz="20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	BRUMATH			83 531 pts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endParaRPr lang="fr-FR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r">
              <a:buNone/>
            </a:pPr>
            <a:endParaRPr lang="fr-FR" sz="1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043608" y="602128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2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fr-FR" sz="1200" dirty="0" smtClean="0">
                <a:solidFill>
                  <a:srgbClr val="FF0000"/>
                </a:solidFill>
                <a:latin typeface="Arial Black" pitchFamily="34" charset="0"/>
              </a:rPr>
              <a:t>Assemblée Générale – 2/09/2018</a:t>
            </a:r>
            <a:endParaRPr lang="fr-FR" sz="1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72" y="5934548"/>
            <a:ext cx="583336" cy="59079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934548"/>
            <a:ext cx="583336" cy="59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982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530352"/>
            <a:ext cx="8568952" cy="534692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fr-FR" sz="3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Championnat de France individuel</a:t>
            </a:r>
          </a:p>
          <a:p>
            <a:pPr marL="0" indent="0" algn="ctr">
              <a:buNone/>
            </a:pPr>
            <a:r>
              <a:rPr lang="fr-FR" sz="2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Hattmatt</a:t>
            </a:r>
            <a:endParaRPr lang="fr-FR" sz="2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fr-FR" sz="2600" dirty="0" smtClean="0">
                <a:solidFill>
                  <a:srgbClr val="002060"/>
                </a:solidFill>
                <a:latin typeface="Arial Black" pitchFamily="34" charset="0"/>
              </a:rPr>
              <a:t>Finale en 8 séries</a:t>
            </a:r>
          </a:p>
          <a:p>
            <a:pPr marL="0" indent="0">
              <a:buNone/>
            </a:pPr>
            <a:endParaRPr lang="fr-FR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fr-FR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6</a:t>
            </a:r>
            <a:r>
              <a:rPr lang="fr-FR" sz="20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	JL. VILLAIN		Strasbourg	8 724 pts	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7</a:t>
            </a:r>
            <a:r>
              <a:rPr lang="fr-FR" sz="20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	A. HOHNEN	 	Villé	</a:t>
            </a: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8 589 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8</a:t>
            </a:r>
            <a:r>
              <a:rPr lang="fr-FR" sz="20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	J. ANDRE		Villé		8 577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9</a:t>
            </a:r>
            <a:r>
              <a:rPr lang="fr-FR" sz="20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	JY. SCHAFF		Bitche		8 416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fr-FR" sz="20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	G. LEICHTNAM		Bitche		8 384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11</a:t>
            </a:r>
            <a:r>
              <a:rPr lang="fr-FR" sz="20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	C. JOHANNPETER	Brumath	8 342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12</a:t>
            </a:r>
            <a:r>
              <a:rPr lang="fr-FR" sz="20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C. GROSS		</a:t>
            </a:r>
            <a:r>
              <a:rPr lang="fr-F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Diemeringen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8 337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13</a:t>
            </a:r>
            <a:r>
              <a:rPr lang="fr-FR" sz="20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JP. HECKER		Strasbourg	8 271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14</a:t>
            </a:r>
            <a:r>
              <a:rPr lang="fr-FR" sz="20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O.WILL			Strasbourg	8 186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15</a:t>
            </a:r>
            <a:r>
              <a:rPr lang="fr-FR" sz="20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JP. DOSCH		Sarrebourg	8 166</a:t>
            </a:r>
          </a:p>
          <a:p>
            <a:pPr marL="0" indent="0">
              <a:buNone/>
            </a:pPr>
            <a:r>
              <a:rPr lang="fr-FR" sz="16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fr-FR" sz="20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043608" y="602128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2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fr-FR" sz="1200" dirty="0" smtClean="0">
                <a:solidFill>
                  <a:srgbClr val="FF0000"/>
                </a:solidFill>
                <a:latin typeface="Arial Black" pitchFamily="34" charset="0"/>
              </a:rPr>
              <a:t>Assemblée Générale – 2/09/2018</a:t>
            </a:r>
            <a:endParaRPr lang="fr-FR" sz="1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72" y="5934548"/>
            <a:ext cx="583336" cy="59079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934548"/>
            <a:ext cx="583336" cy="59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607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530352"/>
            <a:ext cx="8568952" cy="5346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Championnat de France individuel</a:t>
            </a:r>
          </a:p>
          <a:p>
            <a:pPr marL="0" indent="0" algn="ctr">
              <a:buNone/>
            </a:pPr>
            <a:r>
              <a:rPr lang="fr-FR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Hattmatt</a:t>
            </a:r>
            <a:endParaRPr lang="fr-FR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fr-FR" sz="2400" dirty="0" smtClean="0">
                <a:solidFill>
                  <a:srgbClr val="002060"/>
                </a:solidFill>
                <a:latin typeface="Arial Black" pitchFamily="34" charset="0"/>
              </a:rPr>
              <a:t>Finale en 8 séries</a:t>
            </a:r>
          </a:p>
          <a:p>
            <a:pPr marL="0" indent="0">
              <a:buNone/>
            </a:pPr>
            <a:endParaRPr lang="fr-FR" sz="2000" dirty="0">
              <a:solidFill>
                <a:srgbClr val="002060"/>
              </a:solidFill>
              <a:latin typeface="Arial Black" pitchFamily="34" charset="0"/>
            </a:endParaRPr>
          </a:p>
          <a:p>
            <a:pPr marL="0" indent="0">
              <a:buNone/>
            </a:pP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	Champion de France</a:t>
            </a:r>
          </a:p>
          <a:p>
            <a:pPr marL="0" indent="0">
              <a:buNone/>
            </a:pPr>
            <a:r>
              <a:rPr lang="fr-FR" sz="2000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	 1</a:t>
            </a:r>
            <a:r>
              <a:rPr lang="fr-FR" sz="2000" b="1" baseline="30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er</a:t>
            </a:r>
            <a:r>
              <a:rPr lang="fr-FR" sz="2000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	B. PAULEN		</a:t>
            </a:r>
            <a:r>
              <a:rPr lang="fr-FR" sz="2000" b="1" dirty="0" err="1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Diemeringen</a:t>
            </a:r>
            <a:r>
              <a:rPr lang="fr-FR" sz="2000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	</a:t>
            </a:r>
            <a:r>
              <a:rPr lang="fr-F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9 177 pts</a:t>
            </a:r>
          </a:p>
          <a:p>
            <a:pPr marL="0" indent="0">
              <a:buNone/>
            </a:pPr>
            <a:endParaRPr lang="fr-FR" sz="1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Vice Champion de France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fr-FR" sz="20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	J. SCHUR		Villé		9 260 pts</a:t>
            </a:r>
          </a:p>
          <a:p>
            <a:pPr marL="0" indent="0">
              <a:buNone/>
            </a:pPr>
            <a:endParaRPr lang="fr-FR" sz="20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3</a:t>
            </a:r>
            <a:r>
              <a:rPr lang="fr-FR" sz="20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	J. REICHERT		Bitche		9 079 pts</a:t>
            </a:r>
          </a:p>
          <a:p>
            <a:pPr marL="0" indent="0">
              <a:buNone/>
            </a:pPr>
            <a:r>
              <a:rPr lang="fr-FR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fr-FR" sz="20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	R. BOURKEL</a:t>
            </a: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Florange	9 021 pts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fr-FR" sz="20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	JM. RINGENBACH	Bitche		8 851 pts</a:t>
            </a:r>
          </a:p>
          <a:p>
            <a:pPr marL="0" indent="0">
              <a:buNone/>
            </a:pPr>
            <a:r>
              <a:rPr lang="fr-FR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fr-FR" sz="14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</a:t>
            </a:r>
            <a:endParaRPr lang="fr-FR" sz="1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043608" y="602128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2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fr-FR" sz="1200" dirty="0" smtClean="0">
                <a:solidFill>
                  <a:srgbClr val="FF0000"/>
                </a:solidFill>
                <a:latin typeface="Arial Black" pitchFamily="34" charset="0"/>
              </a:rPr>
              <a:t>Assemblée Générale – 2/09/2018</a:t>
            </a:r>
            <a:endParaRPr lang="fr-FR" sz="1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72" y="5934548"/>
            <a:ext cx="583336" cy="59079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934548"/>
            <a:ext cx="583336" cy="59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71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 tmFilter="0,0; .5, 1; 1, 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 tmFilter="0,0; .5, 1; 1, 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530352"/>
            <a:ext cx="8568952" cy="5346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Champions League</a:t>
            </a:r>
          </a:p>
          <a:p>
            <a:pPr marL="0" indent="0" algn="ctr">
              <a:buNone/>
            </a:pPr>
            <a:r>
              <a:rPr lang="fr-FR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Bad </a:t>
            </a:r>
            <a:r>
              <a:rPr lang="fr-FR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Wildungen</a:t>
            </a:r>
            <a:endParaRPr lang="fr-FR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fr-FR" sz="2400" dirty="0" smtClean="0">
                <a:solidFill>
                  <a:srgbClr val="002060"/>
                </a:solidFill>
                <a:latin typeface="Arial Black" pitchFamily="34" charset="0"/>
              </a:rPr>
              <a:t>Tournoi en  5 séries</a:t>
            </a:r>
          </a:p>
          <a:p>
            <a:pPr marL="0" indent="0">
              <a:buNone/>
            </a:pPr>
            <a:endParaRPr lang="fr-FR" sz="2000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fr-FR" sz="2000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</a:rPr>
              <a:t>48 équipes de 4 joueurs</a:t>
            </a:r>
            <a:r>
              <a:rPr lang="fr-FR" sz="2000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</a:rPr>
              <a:t>ISPA ou DSKV</a:t>
            </a:r>
          </a:p>
          <a:p>
            <a:pPr marL="0" indent="0" algn="ctr">
              <a:buNone/>
            </a:pP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</a:rPr>
              <a:t>France:</a:t>
            </a:r>
            <a:r>
              <a:rPr lang="fr-FR" sz="2000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</a:rPr>
              <a:t>les 4 derniers Champions de France</a:t>
            </a:r>
          </a:p>
          <a:p>
            <a:pPr marL="0" indent="0" algn="ctr">
              <a:buNone/>
            </a:pP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</a:rPr>
              <a:t>Sauf cette année F. </a:t>
            </a:r>
            <a:r>
              <a:rPr lang="fr-FR" sz="2000" dirty="0" err="1" smtClean="0">
                <a:solidFill>
                  <a:srgbClr val="002060"/>
                </a:solidFill>
                <a:latin typeface="Arial Black" pitchFamily="34" charset="0"/>
              </a:rPr>
              <a:t>Bleichner</a:t>
            </a: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</a:rPr>
              <a:t>, O. Will, JL. </a:t>
            </a:r>
            <a:r>
              <a:rPr lang="fr-FR" sz="2000" dirty="0" err="1" smtClean="0">
                <a:solidFill>
                  <a:srgbClr val="002060"/>
                </a:solidFill>
                <a:latin typeface="Arial Black" pitchFamily="34" charset="0"/>
              </a:rPr>
              <a:t>Villain</a:t>
            </a: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</a:rPr>
              <a:t>, F. Beck</a:t>
            </a:r>
          </a:p>
          <a:p>
            <a:pPr marL="0" indent="0" algn="ctr">
              <a:buNone/>
            </a:pPr>
            <a:endParaRPr lang="fr-FR" sz="2000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 marL="0" indent="0">
              <a:buNone/>
            </a:pPr>
            <a:endParaRPr lang="fr-FR" sz="800" dirty="0">
              <a:solidFill>
                <a:srgbClr val="002060"/>
              </a:solidFill>
              <a:latin typeface="Arial Black" pitchFamily="34" charset="0"/>
            </a:endParaRPr>
          </a:p>
          <a:p>
            <a:pPr marL="0" indent="0">
              <a:buNone/>
            </a:pP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</a:rPr>
              <a:t>	1</a:t>
            </a:r>
            <a:r>
              <a:rPr lang="fr-FR" sz="2000" baseline="30000" dirty="0" smtClean="0">
                <a:solidFill>
                  <a:srgbClr val="002060"/>
                </a:solidFill>
                <a:latin typeface="Arial Black" pitchFamily="34" charset="0"/>
              </a:rPr>
              <a:t>er</a:t>
            </a: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</a:rPr>
              <a:t> 	</a:t>
            </a:r>
            <a:r>
              <a:rPr lang="fr-FR" sz="2000" dirty="0" err="1" smtClean="0">
                <a:solidFill>
                  <a:srgbClr val="002060"/>
                </a:solidFill>
                <a:latin typeface="Arial Black" pitchFamily="34" charset="0"/>
              </a:rPr>
              <a:t>Vier</a:t>
            </a: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</a:rPr>
              <a:t> Wenzel - DSKV			21 896 pts</a:t>
            </a:r>
          </a:p>
          <a:p>
            <a:pPr marL="0" indent="0">
              <a:buNone/>
            </a:pPr>
            <a:r>
              <a:rPr lang="fr-FR" sz="800" dirty="0">
                <a:solidFill>
                  <a:srgbClr val="002060"/>
                </a:solidFill>
                <a:latin typeface="Arial Black" pitchFamily="34" charset="0"/>
              </a:rPr>
              <a:t>	</a:t>
            </a:r>
          </a:p>
          <a:p>
            <a:pPr marL="0" indent="0">
              <a:buNone/>
            </a:pP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</a:rPr>
              <a:t>	11</a:t>
            </a:r>
            <a:r>
              <a:rPr lang="fr-FR" sz="2000" baseline="30000" dirty="0" smtClean="0">
                <a:solidFill>
                  <a:srgbClr val="002060"/>
                </a:solidFill>
                <a:latin typeface="Arial Black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</a:rPr>
              <a:t> 	ISPA World (Rosita)			19 408 pts</a:t>
            </a:r>
          </a:p>
          <a:p>
            <a:pPr marL="0" indent="0">
              <a:buNone/>
            </a:pPr>
            <a:r>
              <a:rPr lang="fr-FR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</a:rPr>
              <a:t>33</a:t>
            </a:r>
            <a:r>
              <a:rPr lang="fr-FR" sz="2000" baseline="30000" dirty="0" smtClean="0">
                <a:solidFill>
                  <a:srgbClr val="002060"/>
                </a:solidFill>
                <a:latin typeface="Arial Black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fr-FR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</a:rPr>
              <a:t>ISPA</a:t>
            </a:r>
            <a:r>
              <a:rPr lang="fr-FR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fr-FR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FR</a:t>
            </a:r>
            <a:r>
              <a:rPr lang="fr-F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AN</a:t>
            </a:r>
            <a:r>
              <a:rPr lang="fr-FR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CE 			</a:t>
            </a: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</a:rPr>
              <a:t>17 440 pts</a:t>
            </a:r>
          </a:p>
          <a:p>
            <a:pPr marL="0" indent="0">
              <a:buNone/>
            </a:pPr>
            <a:r>
              <a:rPr lang="fr-FR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(Jean Luc 5079 – Olivier 4663 - </a:t>
            </a:r>
            <a:r>
              <a:rPr lang="fr-FR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Fredéric</a:t>
            </a:r>
            <a:r>
              <a:rPr lang="fr-FR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4489 – François 3209)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 Black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</a:rPr>
              <a:t>36</a:t>
            </a:r>
            <a:r>
              <a:rPr lang="fr-FR" sz="2000" baseline="30000" dirty="0" smtClean="0">
                <a:solidFill>
                  <a:srgbClr val="002060"/>
                </a:solidFill>
                <a:latin typeface="Arial Black" pitchFamily="34" charset="0"/>
              </a:rPr>
              <a:t>ème</a:t>
            </a:r>
            <a:r>
              <a:rPr lang="fr-FR" sz="2000" dirty="0">
                <a:solidFill>
                  <a:srgbClr val="002060"/>
                </a:solidFill>
                <a:latin typeface="Arial Black" pitchFamily="34" charset="0"/>
              </a:rPr>
              <a:t>	ISPA Nederland </a:t>
            </a: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</a:rPr>
              <a:t>(</a:t>
            </a:r>
            <a:r>
              <a:rPr lang="fr-FR" sz="2000" dirty="0" err="1" smtClean="0">
                <a:solidFill>
                  <a:srgbClr val="002060"/>
                </a:solidFill>
                <a:latin typeface="Arial Black" pitchFamily="34" charset="0"/>
              </a:rPr>
              <a:t>Héribert</a:t>
            </a: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</a:rPr>
              <a:t>)</a:t>
            </a:r>
            <a:r>
              <a:rPr lang="fr-FR" sz="2000" dirty="0">
                <a:solidFill>
                  <a:srgbClr val="002060"/>
                </a:solidFill>
                <a:latin typeface="Arial Black" pitchFamily="34" charset="0"/>
              </a:rPr>
              <a:t>		17 </a:t>
            </a: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</a:rPr>
              <a:t>126 </a:t>
            </a:r>
            <a:r>
              <a:rPr lang="fr-FR" sz="2000" dirty="0">
                <a:solidFill>
                  <a:srgbClr val="002060"/>
                </a:solidFill>
                <a:latin typeface="Arial Black" pitchFamily="34" charset="0"/>
              </a:rPr>
              <a:t>pts</a:t>
            </a:r>
          </a:p>
          <a:p>
            <a:pPr marL="0" indent="0">
              <a:buNone/>
            </a:pPr>
            <a:endParaRPr lang="fr-FR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sz="14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043608" y="602128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2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fr-FR" sz="1200" dirty="0" smtClean="0">
                <a:solidFill>
                  <a:srgbClr val="FF0000"/>
                </a:solidFill>
                <a:latin typeface="Arial Black" pitchFamily="34" charset="0"/>
              </a:rPr>
              <a:t>Assemblée Générale – 2/09/2018</a:t>
            </a:r>
            <a:endParaRPr lang="fr-FR" sz="1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72" y="5934548"/>
            <a:ext cx="583336" cy="59079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934548"/>
            <a:ext cx="583336" cy="59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714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 tmFilter="0,0; .5, 1; 1, 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 tmFilter="0,0; .5, 1; 1, 1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 tmFilter="0,0; .5, 1; 1, 1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530352"/>
            <a:ext cx="8568952" cy="5346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Championnats du Monde</a:t>
            </a:r>
          </a:p>
          <a:p>
            <a:pPr marL="0" indent="0" algn="ctr">
              <a:buNone/>
            </a:pPr>
            <a:r>
              <a:rPr lang="fr-FR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BERLIN 2018</a:t>
            </a:r>
          </a:p>
          <a:p>
            <a:pPr marL="0" indent="0" algn="ctr">
              <a:buNone/>
            </a:pPr>
            <a:endParaRPr lang="fr-FR" sz="2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fr-FR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Podium du Championnat du Monde des Nations:</a:t>
            </a:r>
          </a:p>
          <a:p>
            <a:pPr marL="0" indent="0">
              <a:buNone/>
            </a:pPr>
            <a:r>
              <a:rPr lang="fr-FR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	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	</a:t>
            </a:r>
            <a:r>
              <a:rPr lang="fr-FR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1</a:t>
            </a:r>
            <a:r>
              <a:rPr lang="fr-FR" sz="2400" b="1" baseline="30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er</a:t>
            </a:r>
            <a:r>
              <a:rPr lang="fr-FR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fr-F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HOL</a:t>
            </a:r>
            <a:r>
              <a:rPr lang="fr-F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LA</a:t>
            </a: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NDE</a:t>
            </a:r>
            <a:r>
              <a:rPr lang="fr-FR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fr-FR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(49 422 pts)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	</a:t>
            </a:r>
            <a:r>
              <a:rPr lang="fr-FR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	</a:t>
            </a:r>
            <a:r>
              <a:rPr lang="fr-FR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2</a:t>
            </a:r>
            <a:r>
              <a:rPr lang="fr-FR" sz="2400" b="1" baseline="30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ème</a:t>
            </a:r>
            <a:r>
              <a:rPr lang="fr-FR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fr-F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AUT</a:t>
            </a:r>
            <a:r>
              <a:rPr lang="fr-F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RI</a:t>
            </a:r>
            <a:r>
              <a:rPr lang="fr-F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CHE </a:t>
            </a:r>
            <a:r>
              <a:rPr lang="fr-FR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(</a:t>
            </a:r>
            <a:r>
              <a:rPr lang="fr-FR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49 033 </a:t>
            </a:r>
            <a:r>
              <a:rPr lang="fr-FR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pts)</a:t>
            </a:r>
            <a:endParaRPr lang="fr-FR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marL="0" indent="0">
              <a:buNone/>
            </a:pPr>
            <a:r>
              <a:rPr lang="fr-F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			</a:t>
            </a:r>
            <a:r>
              <a:rPr lang="fr-FR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3</a:t>
            </a:r>
            <a:r>
              <a:rPr lang="fr-FR" sz="2400" b="1" baseline="30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ème</a:t>
            </a:r>
            <a:r>
              <a:rPr lang="fr-F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BEL</a:t>
            </a:r>
            <a:r>
              <a:rPr lang="fr-F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GI</a:t>
            </a:r>
            <a:r>
              <a:rPr lang="fr-F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QUE</a:t>
            </a:r>
            <a:r>
              <a:rPr lang="fr-FR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fr-FR" sz="1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(47 220 pts)</a:t>
            </a:r>
          </a:p>
          <a:p>
            <a:pPr marL="0" indent="0">
              <a:buNone/>
            </a:pPr>
            <a:r>
              <a:rPr lang="fr-FR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					</a:t>
            </a:r>
          </a:p>
          <a:p>
            <a:pPr marL="0" indent="0">
              <a:buNone/>
            </a:pPr>
            <a:r>
              <a:rPr lang="fr-FR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	</a:t>
            </a:r>
            <a:r>
              <a:rPr lang="fr-FR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			</a:t>
            </a:r>
            <a:r>
              <a:rPr lang="fr-FR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12</a:t>
            </a:r>
            <a:r>
              <a:rPr lang="fr-FR" sz="2400" baseline="30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ème</a:t>
            </a:r>
            <a:r>
              <a:rPr lang="fr-FR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</a:t>
            </a:r>
            <a:r>
              <a:rPr lang="fr-FR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FR</a:t>
            </a:r>
            <a:r>
              <a:rPr lang="fr-F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AN</a:t>
            </a:r>
            <a:r>
              <a:rPr lang="fr-FR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CE </a:t>
            </a:r>
            <a:r>
              <a:rPr lang="fr-FR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(40 073 pts)</a:t>
            </a:r>
            <a:endParaRPr lang="fr-FR" sz="1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marL="0" indent="0">
              <a:buNone/>
            </a:pPr>
            <a:endParaRPr lang="fr-FR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marL="0" indent="0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043608" y="602128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2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fr-FR" sz="1200" dirty="0" smtClean="0">
                <a:solidFill>
                  <a:srgbClr val="FF0000"/>
                </a:solidFill>
                <a:latin typeface="Arial Black" pitchFamily="34" charset="0"/>
              </a:rPr>
              <a:t>Assemblée Générale – 2 09/2018</a:t>
            </a:r>
            <a:endParaRPr lang="fr-FR" sz="1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72" y="5934548"/>
            <a:ext cx="583336" cy="59079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934548"/>
            <a:ext cx="583336" cy="59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524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386336"/>
            <a:ext cx="8568952" cy="5346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Championnats du </a:t>
            </a:r>
            <a:r>
              <a:rPr lang="fr-F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Monde</a:t>
            </a:r>
          </a:p>
          <a:p>
            <a:pPr marL="0" indent="0" algn="ctr">
              <a:buNone/>
            </a:pPr>
            <a:r>
              <a:rPr lang="fr-FR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BERLIN </a:t>
            </a:r>
            <a:r>
              <a:rPr lang="fr-FR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2018</a:t>
            </a:r>
            <a:endParaRPr lang="fr-FR" sz="2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Les résultats de nos français</a:t>
            </a:r>
          </a:p>
          <a:p>
            <a:pPr marL="0" indent="0">
              <a:buNone/>
            </a:pPr>
            <a:r>
              <a:rPr lang="fr-FR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fr-FR" sz="14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</a:t>
            </a:r>
            <a:endParaRPr lang="fr-FR" sz="1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043608" y="602128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2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fr-FR" sz="1200" dirty="0" smtClean="0">
                <a:solidFill>
                  <a:srgbClr val="FF0000"/>
                </a:solidFill>
                <a:latin typeface="Arial Black" pitchFamily="34" charset="0"/>
              </a:rPr>
              <a:t>Assemblée Générale – 2/09/2018</a:t>
            </a:r>
            <a:endParaRPr lang="fr-FR" sz="1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72" y="5934548"/>
            <a:ext cx="583336" cy="59079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934548"/>
            <a:ext cx="583336" cy="590796"/>
          </a:xfrm>
          <a:prstGeom prst="rect">
            <a:avLst/>
          </a:prstGeom>
        </p:spPr>
      </p:pic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573804"/>
              </p:ext>
            </p:extLst>
          </p:nvPr>
        </p:nvGraphicFramePr>
        <p:xfrm>
          <a:off x="611560" y="1902416"/>
          <a:ext cx="3888432" cy="39748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92088"/>
                <a:gridCol w="1368152"/>
                <a:gridCol w="792088"/>
                <a:gridCol w="93610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Place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Nom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Club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Points</a:t>
                      </a:r>
                      <a:endParaRPr lang="fr-FR" sz="1400" dirty="0"/>
                    </a:p>
                  </a:txBody>
                  <a:tcPr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1</a:t>
                      </a:r>
                      <a:r>
                        <a:rPr lang="fr-FR" sz="1200" baseline="30000" dirty="0" smtClean="0"/>
                        <a:t>er</a:t>
                      </a:r>
                      <a:r>
                        <a:rPr lang="fr-FR" sz="1200" dirty="0" smtClean="0"/>
                        <a:t> qualifié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 smtClean="0"/>
                        <a:t>18 420</a:t>
                      </a:r>
                      <a:endParaRPr lang="fr-FR" sz="1200" dirty="0"/>
                    </a:p>
                  </a:txBody>
                  <a:tcPr anchor="ctr"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16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16</a:t>
                      </a:r>
                      <a:r>
                        <a:rPr lang="fr-FR" sz="1200" baseline="30000" dirty="0" smtClean="0"/>
                        <a:t>ème</a:t>
                      </a:r>
                      <a:r>
                        <a:rPr lang="fr-FR" sz="1200" dirty="0" smtClean="0"/>
                        <a:t> qualifié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 smtClean="0"/>
                        <a:t>17 700</a:t>
                      </a:r>
                      <a:endParaRPr lang="fr-FR" sz="1200" dirty="0"/>
                    </a:p>
                  </a:txBody>
                  <a:tcPr anchor="ctr"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168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JM </a:t>
                      </a:r>
                      <a:r>
                        <a:rPr lang="fr-FR" sz="1200" dirty="0" err="1" smtClean="0"/>
                        <a:t>Rauch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Stras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 smtClean="0"/>
                        <a:t>15 375</a:t>
                      </a:r>
                      <a:endParaRPr lang="fr-FR" sz="1200" dirty="0"/>
                    </a:p>
                  </a:txBody>
                  <a:tcPr anchor="ctr"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210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M Muller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Diem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 smtClean="0"/>
                        <a:t>15 040</a:t>
                      </a:r>
                      <a:endParaRPr lang="fr-FR" sz="1200" dirty="0"/>
                    </a:p>
                  </a:txBody>
                  <a:tcPr anchor="ctr"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225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J </a:t>
                      </a:r>
                      <a:r>
                        <a:rPr lang="fr-FR" sz="1200" dirty="0" err="1" smtClean="0"/>
                        <a:t>Reichert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Bitche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 smtClean="0"/>
                        <a:t>14 972</a:t>
                      </a:r>
                      <a:endParaRPr lang="fr-FR" sz="1200" dirty="0"/>
                    </a:p>
                  </a:txBody>
                  <a:tcPr anchor="ctr"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376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O Will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Stras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 smtClean="0"/>
                        <a:t>14 053</a:t>
                      </a:r>
                      <a:endParaRPr lang="fr-FR" sz="1200" dirty="0"/>
                    </a:p>
                  </a:txBody>
                  <a:tcPr anchor="ctr"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436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M Christ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Stras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 smtClean="0"/>
                        <a:t>13 614</a:t>
                      </a:r>
                      <a:endParaRPr lang="fr-FR" sz="1200" dirty="0"/>
                    </a:p>
                  </a:txBody>
                  <a:tcPr anchor="ctr"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445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JY </a:t>
                      </a:r>
                      <a:r>
                        <a:rPr lang="fr-FR" sz="1200" dirty="0" err="1" smtClean="0"/>
                        <a:t>Schaff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Bitche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 smtClean="0"/>
                        <a:t>13 550</a:t>
                      </a:r>
                      <a:endParaRPr lang="fr-FR" sz="1200" dirty="0"/>
                    </a:p>
                  </a:txBody>
                  <a:tcPr anchor="ctr"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456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F </a:t>
                      </a:r>
                      <a:r>
                        <a:rPr lang="fr-FR" sz="1200" dirty="0" err="1" smtClean="0"/>
                        <a:t>Bleichner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err="1" smtClean="0"/>
                        <a:t>Schirr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 smtClean="0"/>
                        <a:t>13 487</a:t>
                      </a:r>
                      <a:endParaRPr lang="fr-FR" sz="1200" dirty="0"/>
                    </a:p>
                  </a:txBody>
                  <a:tcPr anchor="ctr"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486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J </a:t>
                      </a:r>
                      <a:r>
                        <a:rPr lang="fr-FR" sz="1200" dirty="0" err="1" smtClean="0"/>
                        <a:t>Choudar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err="1" smtClean="0"/>
                        <a:t>Doss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 smtClean="0"/>
                        <a:t>13 243</a:t>
                      </a:r>
                      <a:endParaRPr lang="fr-FR" sz="1200" dirty="0"/>
                    </a:p>
                  </a:txBody>
                  <a:tcPr anchor="ctr"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494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L Schmidt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Diem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 smtClean="0"/>
                        <a:t>13 190</a:t>
                      </a:r>
                      <a:endParaRPr lang="fr-FR" sz="1200" dirty="0"/>
                    </a:p>
                  </a:txBody>
                  <a:tcPr anchor="ctr"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529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B </a:t>
                      </a:r>
                      <a:r>
                        <a:rPr lang="fr-FR" sz="1200" dirty="0" err="1" smtClean="0"/>
                        <a:t>Paulen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Diem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 smtClean="0"/>
                        <a:t>13 015</a:t>
                      </a:r>
                      <a:endParaRPr lang="fr-FR" sz="1200" dirty="0"/>
                    </a:p>
                  </a:txBody>
                  <a:tcPr anchor="ctr"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584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C </a:t>
                      </a:r>
                      <a:r>
                        <a:rPr lang="fr-FR" sz="1200" dirty="0" err="1" smtClean="0"/>
                        <a:t>Paulen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Diem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 smtClean="0"/>
                        <a:t>12 608</a:t>
                      </a:r>
                      <a:endParaRPr lang="fr-FR" sz="12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578821"/>
              </p:ext>
            </p:extLst>
          </p:nvPr>
        </p:nvGraphicFramePr>
        <p:xfrm>
          <a:off x="4716016" y="1902416"/>
          <a:ext cx="3888432" cy="36976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92088"/>
                <a:gridCol w="1368152"/>
                <a:gridCol w="792088"/>
                <a:gridCol w="93610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Place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Nom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Club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Points</a:t>
                      </a:r>
                      <a:endParaRPr lang="fr-FR" sz="1400" dirty="0"/>
                    </a:p>
                  </a:txBody>
                  <a:tcPr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672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JC Schmitt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Villé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 smtClean="0"/>
                        <a:t>11 796</a:t>
                      </a:r>
                      <a:endParaRPr lang="fr-FR" sz="1200" dirty="0"/>
                    </a:p>
                  </a:txBody>
                  <a:tcPr anchor="ctr"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677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C Gross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Diem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 smtClean="0"/>
                        <a:t>11 759</a:t>
                      </a:r>
                      <a:endParaRPr lang="fr-FR" sz="1200" dirty="0"/>
                    </a:p>
                  </a:txBody>
                  <a:tcPr anchor="ctr"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703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F Beck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err="1" smtClean="0"/>
                        <a:t>Brum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 smtClean="0"/>
                        <a:t>11 401</a:t>
                      </a:r>
                      <a:endParaRPr lang="fr-FR" sz="1200" dirty="0"/>
                    </a:p>
                  </a:txBody>
                  <a:tcPr anchor="ctr"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fr-FR" sz="1200" dirty="0"/>
                    </a:p>
                  </a:txBody>
                  <a:tcPr anchor="ctr"/>
                </a:tc>
              </a:tr>
              <a:tr h="277232"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rgbClr val="FFFF00"/>
                          </a:solidFill>
                        </a:rPr>
                        <a:t>Les autres licenciés de nos clubs</a:t>
                      </a:r>
                      <a:endParaRPr lang="fr-FR" sz="12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fr-F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lang="fr-FR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/>
                      <a:endParaRPr lang="fr-FR" sz="1200" dirty="0"/>
                    </a:p>
                  </a:txBody>
                  <a:tcPr anchor="ctr"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118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M Lehmann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err="1" smtClean="0"/>
                        <a:t>Stbg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 smtClean="0"/>
                        <a:t>15 878</a:t>
                      </a:r>
                      <a:endParaRPr lang="fr-FR" sz="1200" dirty="0"/>
                    </a:p>
                  </a:txBody>
                  <a:tcPr anchor="ctr"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161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K </a:t>
                      </a:r>
                      <a:r>
                        <a:rPr lang="fr-FR" sz="1200" dirty="0" err="1" smtClean="0"/>
                        <a:t>Elsen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err="1" smtClean="0"/>
                        <a:t>Stbg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 smtClean="0"/>
                        <a:t>15 433</a:t>
                      </a:r>
                      <a:endParaRPr lang="fr-FR" sz="1200" dirty="0"/>
                    </a:p>
                  </a:txBody>
                  <a:tcPr anchor="ctr"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430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R</a:t>
                      </a:r>
                      <a:r>
                        <a:rPr lang="fr-FR" sz="1200" baseline="0" dirty="0" smtClean="0"/>
                        <a:t> </a:t>
                      </a:r>
                      <a:r>
                        <a:rPr lang="fr-FR" sz="1200" baseline="0" dirty="0" err="1" smtClean="0"/>
                        <a:t>Bourkel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Flor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 smtClean="0"/>
                        <a:t>13 668</a:t>
                      </a:r>
                      <a:endParaRPr lang="fr-FR" sz="1200" dirty="0"/>
                    </a:p>
                  </a:txBody>
                  <a:tcPr anchor="ctr"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516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G </a:t>
                      </a:r>
                      <a:r>
                        <a:rPr lang="fr-FR" sz="1200" dirty="0" err="1" smtClean="0"/>
                        <a:t>Dudda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err="1" smtClean="0"/>
                        <a:t>Brum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 smtClean="0"/>
                        <a:t>13 088</a:t>
                      </a:r>
                      <a:endParaRPr lang="fr-FR" sz="1200" dirty="0"/>
                    </a:p>
                  </a:txBody>
                  <a:tcPr anchor="ctr"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655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R </a:t>
                      </a:r>
                      <a:r>
                        <a:rPr lang="fr-FR" sz="1200" dirty="0" err="1" smtClean="0"/>
                        <a:t>Tychon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err="1" smtClean="0"/>
                        <a:t>Stbg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 smtClean="0"/>
                        <a:t>11 970</a:t>
                      </a:r>
                      <a:endParaRPr lang="fr-FR" sz="1200" dirty="0"/>
                    </a:p>
                  </a:txBody>
                  <a:tcPr anchor="ctr"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709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A Konrad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Bitche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 smtClean="0"/>
                        <a:t>11 145</a:t>
                      </a:r>
                      <a:endParaRPr lang="fr-FR" sz="1200" dirty="0"/>
                    </a:p>
                  </a:txBody>
                  <a:tcPr anchor="ctr"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731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A </a:t>
                      </a:r>
                      <a:r>
                        <a:rPr lang="fr-FR" sz="1200" dirty="0" err="1" smtClean="0"/>
                        <a:t>Hohnen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smtClean="0"/>
                        <a:t>Villé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200" dirty="0" smtClean="0"/>
                        <a:t>10 764</a:t>
                      </a:r>
                      <a:endParaRPr lang="fr-FR" sz="12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574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530352"/>
            <a:ext cx="8568952" cy="5346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4000" i="1" dirty="0">
              <a:solidFill>
                <a:srgbClr val="0070C0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COMMISSION</a:t>
            </a:r>
          </a:p>
          <a:p>
            <a:pPr marL="0" indent="0" algn="ctr">
              <a:buNone/>
            </a:pPr>
            <a:r>
              <a:rPr lang="fr-FR" sz="4000" i="1" dirty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d</a:t>
            </a: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e DISCIPLINE</a:t>
            </a:r>
          </a:p>
          <a:p>
            <a:pPr marL="0" indent="0" algn="ctr">
              <a:buNone/>
            </a:pP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et d’ARBITRAGE</a:t>
            </a:r>
          </a:p>
          <a:p>
            <a:pPr marL="0" indent="0" algn="ctr">
              <a:buNone/>
            </a:pPr>
            <a:endParaRPr lang="fr-FR" sz="4000" i="1" dirty="0" smtClean="0">
              <a:solidFill>
                <a:srgbClr val="0070C0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fr-FR" sz="3200" b="1" dirty="0" smtClean="0">
                <a:solidFill>
                  <a:srgbClr val="002060"/>
                </a:solidFill>
                <a:latin typeface="Arial Black" pitchFamily="34" charset="0"/>
              </a:rPr>
              <a:t>Gérard WAGNER</a:t>
            </a:r>
          </a:p>
          <a:p>
            <a:pPr marL="0" indent="0" algn="ctr">
              <a:buNone/>
            </a:pP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Président CDA</a:t>
            </a:r>
            <a:endParaRPr lang="fr-FR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043608" y="602128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2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fr-FR" sz="1200" dirty="0" smtClean="0">
                <a:solidFill>
                  <a:srgbClr val="FF0000"/>
                </a:solidFill>
                <a:latin typeface="Arial Black" pitchFamily="34" charset="0"/>
              </a:rPr>
              <a:t>Assemblée Générale – 2/09/2018</a:t>
            </a:r>
            <a:endParaRPr lang="fr-FR" sz="1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72" y="5934548"/>
            <a:ext cx="583336" cy="59079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934548"/>
            <a:ext cx="583336" cy="59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62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530352"/>
            <a:ext cx="8640960" cy="5346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Commission de</a:t>
            </a:r>
          </a:p>
          <a:p>
            <a:pPr marL="0" indent="0" algn="ctr">
              <a:buNone/>
            </a:pPr>
            <a:r>
              <a:rPr lang="fr-F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Discipline et d’Arbitrage</a:t>
            </a:r>
            <a:endParaRPr lang="fr-FR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 smtClean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	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Président et Arbitre:	G. WAGNER		Bitche</a:t>
            </a:r>
          </a:p>
          <a:p>
            <a:pPr marL="0" indent="0">
              <a:buNone/>
            </a:pPr>
            <a:endParaRPr lang="fr-FR" sz="1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Secrétaire et Arbitre:	C. HAMMANN		</a:t>
            </a:r>
            <a:r>
              <a:rPr lang="fr-FR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Dossenheim</a:t>
            </a:r>
            <a:endParaRPr lang="fr-FR" sz="1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fr-FR" sz="1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Arbitres:		F. BECK			Brumath</a:t>
            </a:r>
          </a:p>
          <a:p>
            <a:pPr marL="0" indent="0">
              <a:buNone/>
            </a:pPr>
            <a:r>
              <a:rPr lang="fr-FR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	P. CASPAR		</a:t>
            </a:r>
            <a:r>
              <a:rPr lang="fr-FR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Dossenheim</a:t>
            </a:r>
            <a:endParaRPr lang="fr-FR" sz="1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	C. FAUTH		</a:t>
            </a:r>
            <a:r>
              <a:rPr lang="fr-FR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Diemeringen</a:t>
            </a:r>
            <a:endParaRPr lang="fr-FR" sz="1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		J. REICHERT		Bitche</a:t>
            </a:r>
          </a:p>
          <a:p>
            <a:pPr marL="0" indent="0">
              <a:buNone/>
            </a:pPr>
            <a:r>
              <a:rPr lang="fr-FR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	O. WILL			Strasbourg</a:t>
            </a:r>
            <a:endParaRPr lang="fr-FR" sz="1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043608" y="602128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2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fr-FR" sz="1200" dirty="0" smtClean="0">
                <a:solidFill>
                  <a:srgbClr val="FF0000"/>
                </a:solidFill>
                <a:latin typeface="Arial Black" pitchFamily="34" charset="0"/>
              </a:rPr>
              <a:t>Assemblée Générale – 2/09/2018</a:t>
            </a:r>
            <a:endParaRPr lang="fr-FR" sz="1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72" y="5934548"/>
            <a:ext cx="583336" cy="59079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934548"/>
            <a:ext cx="583336" cy="59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57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530352"/>
            <a:ext cx="8568952" cy="5346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RAPPORT FINANCIER</a:t>
            </a:r>
          </a:p>
          <a:p>
            <a:pPr marL="0" indent="0" algn="ctr">
              <a:buNone/>
            </a:pP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2017 / 2018</a:t>
            </a: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fr-FR" sz="3200" b="1" dirty="0" smtClean="0">
                <a:solidFill>
                  <a:srgbClr val="002060"/>
                </a:solidFill>
                <a:latin typeface="Arial Black" pitchFamily="34" charset="0"/>
              </a:rPr>
              <a:t>Frédéric BLEICHNER</a:t>
            </a:r>
          </a:p>
          <a:p>
            <a:pPr marL="0" indent="0" algn="ctr">
              <a:buNone/>
            </a:pP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Trésorier - Fédération Française de </a:t>
            </a:r>
            <a:r>
              <a:rPr lang="fr-F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Skat</a:t>
            </a:r>
            <a:endParaRPr lang="fr-FR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043608" y="602128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2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fr-FR" sz="1200" dirty="0" smtClean="0">
                <a:solidFill>
                  <a:srgbClr val="FF0000"/>
                </a:solidFill>
                <a:latin typeface="Arial Black" pitchFamily="34" charset="0"/>
              </a:rPr>
              <a:t>Assemblée Générale – 2/09/2018</a:t>
            </a:r>
            <a:endParaRPr lang="fr-FR" sz="1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72" y="5934548"/>
            <a:ext cx="583336" cy="59079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934548"/>
            <a:ext cx="583336" cy="59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24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530352"/>
            <a:ext cx="8568952" cy="5346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MOT DU PRESIDENT</a:t>
            </a: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fr-FR" sz="3200" b="1" dirty="0" smtClean="0">
                <a:solidFill>
                  <a:srgbClr val="002060"/>
                </a:solidFill>
                <a:latin typeface="Arial Black" pitchFamily="34" charset="0"/>
              </a:rPr>
              <a:t>Bernard BURRY</a:t>
            </a:r>
          </a:p>
          <a:p>
            <a:pPr marL="0" indent="0" algn="ctr">
              <a:buNone/>
            </a:pP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Président - Fédération </a:t>
            </a: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Française 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 SKAT</a:t>
            </a:r>
            <a:endParaRPr lang="fr-FR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fr-FR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043608" y="602128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2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fr-FR" sz="1200" dirty="0" smtClean="0">
                <a:solidFill>
                  <a:srgbClr val="FF0000"/>
                </a:solidFill>
                <a:latin typeface="Arial Black" pitchFamily="34" charset="0"/>
              </a:rPr>
              <a:t>Assemblée Générale – </a:t>
            </a:r>
            <a:r>
              <a:rPr lang="fr-FR" sz="1200" dirty="0">
                <a:solidFill>
                  <a:srgbClr val="FF0000"/>
                </a:solidFill>
                <a:latin typeface="Arial Black" pitchFamily="34" charset="0"/>
              </a:rPr>
              <a:t>2</a:t>
            </a:r>
            <a:r>
              <a:rPr lang="fr-FR" sz="1200" dirty="0" smtClean="0">
                <a:solidFill>
                  <a:srgbClr val="FF0000"/>
                </a:solidFill>
                <a:latin typeface="Arial Black" pitchFamily="34" charset="0"/>
              </a:rPr>
              <a:t>/09/2018</a:t>
            </a:r>
            <a:endParaRPr lang="fr-FR" sz="1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72" y="5934548"/>
            <a:ext cx="583336" cy="59079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934548"/>
            <a:ext cx="583336" cy="59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66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530352"/>
            <a:ext cx="8568952" cy="5346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Saison </a:t>
            </a:r>
            <a:r>
              <a:rPr lang="fr-F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2017 </a:t>
            </a:r>
            <a:r>
              <a:rPr lang="fr-F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/ </a:t>
            </a:r>
            <a:r>
              <a:rPr lang="fr-F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2018</a:t>
            </a:r>
            <a:endParaRPr lang="fr-FR" sz="3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fr-FR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Bilan au 31.08.2017</a:t>
            </a: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>
              <a:buNone/>
            </a:pPr>
            <a:endParaRPr lang="fr-FR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r">
              <a:buNone/>
            </a:pPr>
            <a:endParaRPr lang="fr-FR" sz="2000" dirty="0" smtClean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043608" y="602128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2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fr-FR" sz="1200" dirty="0" smtClean="0">
                <a:solidFill>
                  <a:srgbClr val="FF0000"/>
                </a:solidFill>
                <a:latin typeface="Arial Black" pitchFamily="34" charset="0"/>
              </a:rPr>
              <a:t>Assemblée Générale – </a:t>
            </a:r>
            <a:r>
              <a:rPr lang="fr-FR" sz="1200" dirty="0" smtClean="0">
                <a:solidFill>
                  <a:srgbClr val="FF0000"/>
                </a:solidFill>
                <a:latin typeface="Arial Black" pitchFamily="34" charset="0"/>
              </a:rPr>
              <a:t>2</a:t>
            </a:r>
            <a:r>
              <a:rPr lang="fr-FR" sz="1200" dirty="0" smtClean="0">
                <a:solidFill>
                  <a:srgbClr val="FF0000"/>
                </a:solidFill>
                <a:latin typeface="Arial Black" pitchFamily="34" charset="0"/>
              </a:rPr>
              <a:t>/09/2018</a:t>
            </a:r>
            <a:endParaRPr lang="fr-FR" sz="1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284547"/>
              </p:ext>
            </p:extLst>
          </p:nvPr>
        </p:nvGraphicFramePr>
        <p:xfrm>
          <a:off x="2627784" y="1772816"/>
          <a:ext cx="3960440" cy="3261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76264"/>
                <a:gridCol w="15841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ANCIEN SOLDE</a:t>
                      </a:r>
                      <a:endParaRPr lang="fr-FR" sz="14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12</a:t>
                      </a:r>
                      <a:r>
                        <a:rPr lang="fr-FR" sz="1400" baseline="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 191</a:t>
                      </a:r>
                      <a:r>
                        <a:rPr lang="fr-FR" sz="14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,27</a:t>
                      </a:r>
                      <a:endParaRPr lang="fr-FR" sz="14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66FF3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4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MOUVEMENTS</a:t>
                      </a:r>
                      <a:endParaRPr lang="fr-FR" sz="1400" baseline="0" dirty="0" smtClean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  <a:p>
                      <a:pPr algn="ctr"/>
                      <a:r>
                        <a:rPr lang="fr-FR" sz="1400" baseline="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EN CREDIT</a:t>
                      </a:r>
                      <a:endParaRPr lang="fr-FR" sz="14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5</a:t>
                      </a:r>
                      <a:r>
                        <a:rPr lang="fr-FR" sz="1400" baseline="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 500,11</a:t>
                      </a:r>
                      <a:endParaRPr lang="fr-FR" sz="1400" dirty="0" smtClean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MOUVEMENTS</a:t>
                      </a:r>
                      <a:endParaRPr lang="fr-FR" sz="1400" baseline="0" dirty="0" smtClean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  <a:p>
                      <a:pPr algn="ctr"/>
                      <a:r>
                        <a:rPr lang="fr-FR" sz="1400" baseline="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EN DEBIT</a:t>
                      </a:r>
                      <a:endParaRPr lang="fr-FR" sz="14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- </a:t>
                      </a:r>
                      <a:r>
                        <a:rPr lang="fr-FR" sz="14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6</a:t>
                      </a:r>
                      <a:r>
                        <a:rPr lang="fr-FR" sz="1400" baseline="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 432,25</a:t>
                      </a:r>
                      <a:endParaRPr lang="fr-FR" sz="14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4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DEFICIT FFS</a:t>
                      </a:r>
                      <a:endParaRPr lang="fr-FR" sz="14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- </a:t>
                      </a:r>
                      <a:r>
                        <a:rPr lang="fr-FR" sz="14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932,14</a:t>
                      </a:r>
                      <a:endParaRPr lang="fr-FR" sz="14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4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NOUVEAU SOLDE</a:t>
                      </a:r>
                      <a:endParaRPr lang="fr-FR" sz="14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11</a:t>
                      </a:r>
                      <a:r>
                        <a:rPr lang="fr-FR" sz="1400" baseline="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 259,13</a:t>
                      </a:r>
                      <a:endParaRPr lang="fr-FR" sz="14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72" y="5934548"/>
            <a:ext cx="583336" cy="59079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934548"/>
            <a:ext cx="583336" cy="59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74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332656"/>
            <a:ext cx="8568952" cy="58326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Bilan financier 2017 / 2018</a:t>
            </a: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>
              <a:buNone/>
            </a:pPr>
            <a:endParaRPr lang="fr-FR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r">
              <a:buNone/>
            </a:pPr>
            <a:endParaRPr lang="fr-FR" sz="2000" dirty="0" smtClean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67544" y="6525344"/>
            <a:ext cx="82809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rgbClr val="FF0000"/>
                </a:solidFill>
                <a:latin typeface="Arial Black" pitchFamily="34" charset="0"/>
              </a:rPr>
              <a:t>Assemblée Générale – 2/09/2018</a:t>
            </a:r>
            <a:endParaRPr lang="fr-FR" sz="1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336588"/>
              </p:ext>
            </p:extLst>
          </p:nvPr>
        </p:nvGraphicFramePr>
        <p:xfrm>
          <a:off x="611560" y="1052736"/>
          <a:ext cx="2952328" cy="5054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60240"/>
                <a:gridCol w="79208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Arial Black" pitchFamily="34" charset="0"/>
                        </a:rPr>
                        <a:t> </a:t>
                      </a:r>
                      <a:endParaRPr lang="fr-FR" sz="10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Arial Black" pitchFamily="34" charset="0"/>
                        </a:rPr>
                        <a:t>SOLDE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Arial Black" pitchFamily="34" charset="0"/>
                        </a:rPr>
                        <a:t>+</a:t>
                      </a:r>
                      <a:endParaRPr lang="fr-FR" sz="1000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REUNION</a:t>
                      </a:r>
                      <a:r>
                        <a:rPr lang="fr-FR" sz="1000" baseline="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 PRESIDENTS</a:t>
                      </a:r>
                      <a:endParaRPr lang="fr-FR" sz="10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66,00</a:t>
                      </a:r>
                      <a:endParaRPr lang="fr-FR" sz="10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66FF3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TOURNOI</a:t>
                      </a:r>
                      <a:r>
                        <a:rPr lang="fr-FR" sz="1000" baseline="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 CHAMPIONS</a:t>
                      </a:r>
                      <a:endParaRPr lang="fr-FR" sz="10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>
                          <a:latin typeface="Arial Black" pitchFamily="34" charset="0"/>
                        </a:rPr>
                        <a:t>19,00</a:t>
                      </a:r>
                      <a:endParaRPr lang="fr-FR" sz="1000" dirty="0"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66FF3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baseline="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COUPE DE FRANCE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>
                          <a:latin typeface="Arial Black" pitchFamily="34" charset="0"/>
                        </a:rPr>
                        <a:t>679,00</a:t>
                      </a:r>
                      <a:endParaRPr lang="fr-FR" sz="1000" dirty="0"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FINALE</a:t>
                      </a:r>
                      <a:r>
                        <a:rPr lang="fr-FR" sz="1000" b="1" baseline="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 </a:t>
                      </a:r>
                      <a:r>
                        <a:rPr lang="fr-FR" sz="1000" b="1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DES</a:t>
                      </a:r>
                      <a:r>
                        <a:rPr lang="fr-FR" sz="1000" b="1" baseline="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 60</a:t>
                      </a:r>
                      <a:endParaRPr lang="fr-FR" sz="1000" b="1" dirty="0" smtClean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>
                          <a:latin typeface="Arial Black" pitchFamily="34" charset="0"/>
                        </a:rPr>
                        <a:t>1227,50</a:t>
                      </a:r>
                      <a:endParaRPr lang="fr-FR" sz="1000" dirty="0"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TOURNOI</a:t>
                      </a:r>
                      <a:r>
                        <a:rPr lang="fr-FR" sz="1000" baseline="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 FEDERATION</a:t>
                      </a:r>
                      <a:endParaRPr lang="fr-FR" sz="1000" dirty="0" smtClean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596,00</a:t>
                      </a:r>
                      <a:endParaRPr lang="fr-FR" sz="10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baseline="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INTERETS BANCAIRES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81,48</a:t>
                      </a:r>
                      <a:endParaRPr lang="fr-FR" sz="1000" dirty="0">
                        <a:solidFill>
                          <a:srgbClr val="000000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TOURNOIS FFS</a:t>
                      </a:r>
                      <a:endParaRPr lang="fr-FR" sz="10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782,50</a:t>
                      </a:r>
                      <a:endParaRPr lang="fr-FR" sz="1000" dirty="0">
                        <a:solidFill>
                          <a:srgbClr val="000000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COTISATIONS</a:t>
                      </a:r>
                      <a:endParaRPr lang="fr-FR" sz="10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1000,00</a:t>
                      </a:r>
                      <a:endParaRPr lang="fr-FR" sz="1000" dirty="0">
                        <a:solidFill>
                          <a:srgbClr val="000000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OPEN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68,63</a:t>
                      </a:r>
                      <a:endParaRPr lang="fr-FR" sz="10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</a:tr>
              <a:tr h="15044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VENTE CARTES</a:t>
                      </a:r>
                    </a:p>
                    <a:p>
                      <a:endParaRPr lang="fr-FR" sz="800" dirty="0" smtClean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8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80,00</a:t>
                      </a:r>
                      <a:endParaRPr lang="fr-FR" sz="8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AGENDA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900,00</a:t>
                      </a:r>
                      <a:endParaRPr lang="fr-FR" sz="10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</a:tr>
              <a:tr h="138112">
                <a:tc>
                  <a:txBody>
                    <a:bodyPr/>
                    <a:lstStyle/>
                    <a:p>
                      <a:endParaRPr lang="fr-FR" sz="800" dirty="0" smtClean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8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TOTAL RECETTES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5500,11</a:t>
                      </a:r>
                      <a:endParaRPr lang="fr-FR" sz="10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601641"/>
              </p:ext>
            </p:extLst>
          </p:nvPr>
        </p:nvGraphicFramePr>
        <p:xfrm>
          <a:off x="3707904" y="1052736"/>
          <a:ext cx="4896544" cy="509245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00200"/>
                <a:gridCol w="864096"/>
                <a:gridCol w="1368152"/>
                <a:gridCol w="864096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latin typeface="Arial Black" pitchFamily="34" charset="0"/>
                        </a:rPr>
                        <a:t> </a:t>
                      </a:r>
                      <a:endParaRPr lang="fr-FR" sz="10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Arial Black" pitchFamily="34" charset="0"/>
                        </a:rPr>
                        <a:t>SOLDE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Arial Black" pitchFamily="34" charset="0"/>
                        </a:rPr>
                        <a:t>-</a:t>
                      </a:r>
                      <a:endParaRPr lang="fr-FR" sz="10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Arial Black" pitchFamily="34" charset="0"/>
                        </a:rPr>
                        <a:t>SOLDE</a:t>
                      </a:r>
                    </a:p>
                    <a:p>
                      <a:pPr algn="ctr"/>
                      <a:r>
                        <a:rPr lang="fr-FR" sz="1000" dirty="0" smtClean="0">
                          <a:latin typeface="Arial Black" pitchFamily="34" charset="0"/>
                        </a:rPr>
                        <a:t>-</a:t>
                      </a:r>
                      <a:endParaRPr lang="fr-FR" sz="1000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baseline="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REUNION PRESIDENTS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630,3,</a:t>
                      </a:r>
                      <a:endParaRPr lang="fr-FR" sz="10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TROPHEES</a:t>
                      </a:r>
                      <a:endParaRPr lang="fr-FR" sz="10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383,41</a:t>
                      </a:r>
                      <a:endParaRPr lang="fr-FR" sz="10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aseline="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ASSURANCES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180,00</a:t>
                      </a:r>
                      <a:endParaRPr lang="fr-FR" sz="10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REPAS FRANCE</a:t>
                      </a:r>
                      <a:endParaRPr lang="fr-FR" sz="10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610,36</a:t>
                      </a:r>
                      <a:endParaRPr lang="fr-FR" sz="10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MAILLOTS FRANCE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142,47</a:t>
                      </a:r>
                      <a:endParaRPr lang="fr-FR" sz="10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EM WISLA</a:t>
                      </a:r>
                      <a:endParaRPr lang="fr-FR" sz="10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850,00</a:t>
                      </a:r>
                      <a:endParaRPr lang="fr-FR" sz="10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REVISEURS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110,50</a:t>
                      </a:r>
                      <a:endParaRPr lang="fr-FR" sz="10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0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0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REUNIONS COMITE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332,80</a:t>
                      </a:r>
                      <a:endParaRPr lang="fr-FR" sz="10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0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0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FRAIS BANCAIRES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66,00</a:t>
                      </a:r>
                      <a:endParaRPr lang="fr-FR" sz="10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0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0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SECRETARIAT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88,40</a:t>
                      </a:r>
                      <a:endParaRPr lang="fr-FR" sz="10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0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0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AB</a:t>
                      </a:r>
                      <a:r>
                        <a:rPr lang="fr-FR" sz="1000" baseline="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T </a:t>
                      </a:r>
                      <a:r>
                        <a:rPr lang="fr-FR" sz="10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INTERNET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57,46</a:t>
                      </a:r>
                      <a:endParaRPr lang="fr-FR" sz="10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0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0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26464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REPAS AG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1504,00</a:t>
                      </a:r>
                      <a:endParaRPr lang="fr-FR" sz="10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0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0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415032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CHAMPIONS LEAGUE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100,00</a:t>
                      </a:r>
                      <a:endParaRPr lang="fr-FR" sz="10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0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0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AGENDA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1376,45</a:t>
                      </a:r>
                      <a:endParaRPr lang="fr-FR" sz="10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0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0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257120">
                <a:tc>
                  <a:txBody>
                    <a:bodyPr/>
                    <a:lstStyle/>
                    <a:p>
                      <a:endParaRPr lang="fr-FR" sz="1000" dirty="0" smtClean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0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0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FR" sz="10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TOTAL DEPENSES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6432,25</a:t>
                      </a:r>
                      <a:endParaRPr lang="fr-FR" sz="10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SOLDE</a:t>
                      </a:r>
                      <a:r>
                        <a:rPr lang="fr-FR" sz="1000" baseline="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 2018</a:t>
                      </a:r>
                      <a:endParaRPr lang="fr-FR" sz="10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000" dirty="0" smtClean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- 932,14</a:t>
                      </a:r>
                      <a:endParaRPr lang="fr-FR" sz="10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783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530352"/>
            <a:ext cx="8568952" cy="5346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RAPPORT</a:t>
            </a:r>
            <a:r>
              <a:rPr lang="fr-FR" sz="4000" i="1" dirty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 </a:t>
            </a: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des</a:t>
            </a:r>
          </a:p>
          <a:p>
            <a:pPr marL="0" indent="0" algn="ctr">
              <a:buNone/>
            </a:pP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REVISEURS</a:t>
            </a:r>
            <a:r>
              <a:rPr lang="fr-FR" sz="4000" i="1" dirty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 </a:t>
            </a: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aux</a:t>
            </a:r>
          </a:p>
          <a:p>
            <a:pPr marL="0" indent="0" algn="ctr">
              <a:buNone/>
            </a:pP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COMPTES</a:t>
            </a: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>
              <a:buNone/>
            </a:pPr>
            <a:r>
              <a:rPr lang="fr-FR" sz="2000" dirty="0">
                <a:latin typeface="Arial Black" pitchFamily="34" charset="0"/>
              </a:rPr>
              <a:t> </a:t>
            </a:r>
            <a:r>
              <a:rPr lang="fr-FR" sz="2000" dirty="0" smtClean="0">
                <a:latin typeface="Arial Black" pitchFamily="34" charset="0"/>
              </a:rPr>
              <a:t>  				</a:t>
            </a:r>
          </a:p>
          <a:p>
            <a:pPr marL="0" indent="0">
              <a:buNone/>
            </a:pPr>
            <a:r>
              <a:rPr lang="fr-FR" sz="2000" dirty="0">
                <a:latin typeface="Arial Black" pitchFamily="34" charset="0"/>
              </a:rPr>
              <a:t>	</a:t>
            </a:r>
            <a:r>
              <a:rPr lang="fr-FR" sz="2000" dirty="0" smtClean="0">
                <a:latin typeface="Arial Black" pitchFamily="34" charset="0"/>
              </a:rPr>
              <a:t>			</a:t>
            </a:r>
            <a:endParaRPr lang="fr-FR" sz="2000" dirty="0">
              <a:latin typeface="Arial" pitchFamily="34" charset="0"/>
              <a:cs typeface="Arial" pitchFamily="34" charset="0"/>
            </a:endParaRPr>
          </a:p>
          <a:p>
            <a:pPr marL="0" indent="0" algn="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043608" y="602128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2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fr-FR" sz="1200" dirty="0" smtClean="0">
                <a:solidFill>
                  <a:srgbClr val="FF0000"/>
                </a:solidFill>
                <a:latin typeface="Arial Black" pitchFamily="34" charset="0"/>
              </a:rPr>
              <a:t>Assemblée Générale – 2/09/2018</a:t>
            </a:r>
            <a:endParaRPr lang="fr-FR" sz="1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72" y="5934548"/>
            <a:ext cx="583336" cy="59079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934548"/>
            <a:ext cx="583336" cy="59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9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530352"/>
            <a:ext cx="8568952" cy="5346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DECHARGE</a:t>
            </a:r>
          </a:p>
          <a:p>
            <a:pPr marL="0" indent="0" algn="ctr">
              <a:buNone/>
            </a:pP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du</a:t>
            </a:r>
          </a:p>
          <a:p>
            <a:pPr marL="0" indent="0" algn="ctr">
              <a:buNone/>
            </a:pP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TRESORIER </a:t>
            </a:r>
          </a:p>
          <a:p>
            <a:pPr marL="0" indent="0" algn="ctr">
              <a:buNone/>
            </a:pPr>
            <a:r>
              <a:rPr lang="fr-FR" sz="4000" i="1" dirty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e</a:t>
            </a: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t du COMITE</a:t>
            </a:r>
          </a:p>
          <a:p>
            <a:pPr marL="0" indent="0" algn="ctr">
              <a:buNone/>
            </a:pPr>
            <a:endParaRPr lang="fr-FR" sz="4000" i="1" dirty="0" smtClean="0">
              <a:solidFill>
                <a:srgbClr val="0070C0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043608" y="602128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2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fr-FR" sz="1200" dirty="0" smtClean="0">
                <a:solidFill>
                  <a:srgbClr val="FF0000"/>
                </a:solidFill>
                <a:latin typeface="Arial Black" pitchFamily="34" charset="0"/>
              </a:rPr>
              <a:t>Assemblée Générale – 2/09/2018</a:t>
            </a:r>
            <a:endParaRPr lang="fr-FR" sz="1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72" y="5934548"/>
            <a:ext cx="583336" cy="59079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934548"/>
            <a:ext cx="583336" cy="59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62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530352"/>
            <a:ext cx="8140540" cy="5346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DESIGNATION</a:t>
            </a:r>
          </a:p>
          <a:p>
            <a:pPr marL="0" indent="0" algn="ctr">
              <a:buNone/>
            </a:pPr>
            <a:r>
              <a:rPr lang="fr-FR" sz="4000" i="1" dirty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d</a:t>
            </a: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es REVISEURS</a:t>
            </a:r>
            <a:endParaRPr lang="fr-FR" sz="4000" i="1" dirty="0">
              <a:solidFill>
                <a:srgbClr val="0070C0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fr-FR" sz="4000" i="1" dirty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a</a:t>
            </a: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ux COMPTES</a:t>
            </a:r>
          </a:p>
          <a:p>
            <a:pPr marL="0" indent="0" algn="ctr">
              <a:buNone/>
            </a:pP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2018 / 2019</a:t>
            </a: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043608" y="602128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2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fr-FR" sz="1200" dirty="0" smtClean="0">
                <a:solidFill>
                  <a:srgbClr val="FF0000"/>
                </a:solidFill>
                <a:latin typeface="Arial Black" pitchFamily="34" charset="0"/>
              </a:rPr>
              <a:t>Assemblée Générale – 2/09/2018</a:t>
            </a:r>
            <a:endParaRPr lang="fr-FR" sz="1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72" y="5934548"/>
            <a:ext cx="583336" cy="59079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934548"/>
            <a:ext cx="583336" cy="59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07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530352"/>
            <a:ext cx="8568952" cy="5346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ELECTIONS</a:t>
            </a:r>
          </a:p>
          <a:p>
            <a:pPr marL="0" indent="0" algn="ctr">
              <a:buNone/>
            </a:pP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AU</a:t>
            </a:r>
          </a:p>
          <a:p>
            <a:pPr marL="0" indent="0" algn="ctr">
              <a:buNone/>
            </a:pP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COMITE</a:t>
            </a: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fr-FR" sz="2000" dirty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043608" y="602128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2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fr-FR" sz="1200" dirty="0" smtClean="0">
                <a:solidFill>
                  <a:srgbClr val="FF0000"/>
                </a:solidFill>
                <a:latin typeface="Arial Black" pitchFamily="34" charset="0"/>
              </a:rPr>
              <a:t>Assemblée Générale – 2/09/2018</a:t>
            </a:r>
            <a:endParaRPr lang="fr-FR" sz="1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72" y="5934548"/>
            <a:ext cx="583336" cy="59079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934548"/>
            <a:ext cx="583336" cy="59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20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530352"/>
            <a:ext cx="8640960" cy="5346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Membres sortants</a:t>
            </a:r>
          </a:p>
          <a:p>
            <a:pPr marL="0" indent="0" algn="ctr">
              <a:buNone/>
            </a:pPr>
            <a:endParaRPr lang="fr-FR" sz="2000" dirty="0" smtClean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fr-FR" sz="24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5 postes à pourvoir</a:t>
            </a:r>
          </a:p>
          <a:p>
            <a:pPr marL="0" indent="0" algn="ctr">
              <a:buNone/>
            </a:pPr>
            <a:endParaRPr lang="fr-FR" sz="2000" dirty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1800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	</a:t>
            </a:r>
            <a:r>
              <a:rPr lang="fr-FR" sz="18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Membres sortants ne se représentant </a:t>
            </a:r>
            <a:r>
              <a:rPr lang="fr-FR" sz="18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plus</a:t>
            </a:r>
            <a:endParaRPr lang="fr-FR" sz="1800" dirty="0" smtClean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		</a:t>
            </a:r>
            <a:r>
              <a:rPr lang="fr-FR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BURRY	Président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D. BLEICHNER	1</a:t>
            </a:r>
            <a:r>
              <a:rPr lang="fr-FR" sz="2000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FR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Vice Président &amp; Secrétaire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P. WEIBEL	2</a:t>
            </a:r>
            <a:r>
              <a:rPr lang="fr-FR" sz="2000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Vice Président </a:t>
            </a:r>
            <a:r>
              <a:rPr lang="fr-FR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fr-FR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Trésorier adjoint</a:t>
            </a:r>
          </a:p>
          <a:p>
            <a:pPr marL="0" indent="0">
              <a:buNone/>
            </a:pPr>
            <a:endParaRPr lang="fr-FR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sz="1800" dirty="0" smtClean="0"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	Membre sortant du fait de la cessation d’activité du Club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R. BURGHOLZER	Assesseur</a:t>
            </a:r>
          </a:p>
          <a:p>
            <a:pPr marL="0" indent="0">
              <a:buNone/>
            </a:pPr>
            <a:endParaRPr lang="fr-FR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sz="2000" dirty="0" smtClean="0"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	Poste à pourvoir suite au décès de son titulaire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JJ SCHWEITZER	Assesseur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043608" y="602128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2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fr-FR" sz="1200" dirty="0" smtClean="0">
                <a:solidFill>
                  <a:srgbClr val="FF0000"/>
                </a:solidFill>
                <a:latin typeface="Arial Black" pitchFamily="34" charset="0"/>
              </a:rPr>
              <a:t>Assemblée Générale – 2/09/2018</a:t>
            </a:r>
            <a:endParaRPr lang="fr-FR" sz="1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72" y="5934548"/>
            <a:ext cx="583336" cy="59079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934548"/>
            <a:ext cx="583336" cy="59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56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530352"/>
            <a:ext cx="8568952" cy="5346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ELECTION</a:t>
            </a:r>
          </a:p>
          <a:p>
            <a:pPr marL="0" indent="0" algn="ctr">
              <a:buNone/>
            </a:pP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DU</a:t>
            </a:r>
          </a:p>
          <a:p>
            <a:pPr marL="0" indent="0" algn="ctr">
              <a:buNone/>
            </a:pP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PRESIDENT</a:t>
            </a:r>
          </a:p>
          <a:p>
            <a:pPr marL="0" indent="0" algn="ctr">
              <a:buNone/>
            </a:pP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DE</a:t>
            </a:r>
          </a:p>
          <a:p>
            <a:pPr marL="0" indent="0" algn="ctr">
              <a:buNone/>
            </a:pP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LA</a:t>
            </a:r>
          </a:p>
          <a:p>
            <a:pPr marL="0" indent="0" algn="ctr">
              <a:buNone/>
            </a:pP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FFS</a:t>
            </a:r>
          </a:p>
          <a:p>
            <a:pPr marL="0" indent="0" algn="ctr">
              <a:buNone/>
            </a:pPr>
            <a:endParaRPr lang="fr-FR" sz="4000" i="1" dirty="0" smtClean="0">
              <a:solidFill>
                <a:srgbClr val="0070C0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fr-FR" sz="2000" dirty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043608" y="602128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2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fr-FR" sz="1200" dirty="0" smtClean="0">
                <a:solidFill>
                  <a:srgbClr val="FF0000"/>
                </a:solidFill>
                <a:latin typeface="Arial Black" pitchFamily="34" charset="0"/>
              </a:rPr>
              <a:t>Assemblée Générale – 2/09/2018</a:t>
            </a:r>
            <a:endParaRPr lang="fr-FR" sz="1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72" y="5934548"/>
            <a:ext cx="583336" cy="59079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934548"/>
            <a:ext cx="583336" cy="59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55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530352"/>
            <a:ext cx="8640960" cy="5346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Candidat déclaré</a:t>
            </a:r>
          </a:p>
          <a:p>
            <a:pPr marL="0" indent="0">
              <a:buNone/>
            </a:pPr>
            <a:endParaRPr lang="fr-FR" sz="2000" dirty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fr-FR" sz="2000" dirty="0" smtClean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fr-FR" sz="2000" dirty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fr-FR" sz="2000" dirty="0" smtClean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fr-FR" sz="2000" dirty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fr-FR" sz="24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Frédéric BLEICHNER</a:t>
            </a:r>
          </a:p>
          <a:p>
            <a:pPr marL="0" indent="0" algn="ctr">
              <a:buNone/>
            </a:pP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Président du SC </a:t>
            </a:r>
            <a:r>
              <a:rPr lang="fr-FR" sz="2000" dirty="0" err="1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Schirrhein</a:t>
            </a:r>
            <a:endParaRPr lang="fr-FR" sz="2000" dirty="0" smtClean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   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043608" y="602128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2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fr-FR" sz="1200" dirty="0" smtClean="0">
                <a:solidFill>
                  <a:srgbClr val="FF0000"/>
                </a:solidFill>
                <a:latin typeface="Arial Black" pitchFamily="34" charset="0"/>
              </a:rPr>
              <a:t>Assemblée Générale – 2/09/2018</a:t>
            </a:r>
            <a:endParaRPr lang="fr-FR" sz="1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72" y="5934548"/>
            <a:ext cx="583336" cy="59079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934548"/>
            <a:ext cx="583336" cy="59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869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530352"/>
            <a:ext cx="8568952" cy="5346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DIVERS</a:t>
            </a:r>
          </a:p>
          <a:p>
            <a:pPr marL="0" indent="0" algn="ctr">
              <a:buNone/>
            </a:pPr>
            <a:endParaRPr lang="fr-FR" sz="4000" i="1" dirty="0">
              <a:solidFill>
                <a:srgbClr val="0070C0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Arial Black" pitchFamily="34" charset="0"/>
            </a:endParaRPr>
          </a:p>
          <a:p>
            <a:pPr marL="0" indent="0">
              <a:buNone/>
            </a:pP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    QUESTIONS</a:t>
            </a:r>
          </a:p>
          <a:p>
            <a:pPr marL="0" indent="0">
              <a:buNone/>
            </a:pPr>
            <a:r>
              <a:rPr lang="fr-FR" sz="4000" i="1" dirty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 </a:t>
            </a: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              REPONSES</a:t>
            </a: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043608" y="602128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2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fr-FR" sz="1200" dirty="0" smtClean="0">
                <a:solidFill>
                  <a:srgbClr val="FF0000"/>
                </a:solidFill>
                <a:latin typeface="Arial Black" pitchFamily="34" charset="0"/>
              </a:rPr>
              <a:t>Assemblée Générale – 2/09/2018</a:t>
            </a:r>
            <a:endParaRPr lang="fr-FR" sz="1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72" y="5934548"/>
            <a:ext cx="583336" cy="59079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934548"/>
            <a:ext cx="583336" cy="59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5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0272" y="530352"/>
            <a:ext cx="8360200" cy="534692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fr-FR" sz="73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ORDRE DU JOUR</a:t>
            </a: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514350" indent="-514350">
              <a:lnSpc>
                <a:spcPct val="120000"/>
              </a:lnSpc>
              <a:buClr>
                <a:srgbClr val="002060"/>
              </a:buClr>
              <a:buSzPct val="75000"/>
              <a:buFont typeface="+mj-lt"/>
              <a:buAutoNum type="arabicPeriod"/>
            </a:pPr>
            <a:r>
              <a:rPr lang="fr-FR" sz="3300" dirty="0" smtClean="0">
                <a:solidFill>
                  <a:srgbClr val="002060"/>
                </a:solidFill>
                <a:latin typeface="Arial Black" pitchFamily="34" charset="0"/>
              </a:rPr>
              <a:t>Mot du Président					</a:t>
            </a:r>
          </a:p>
          <a:p>
            <a:pPr marL="514350" indent="-514350">
              <a:lnSpc>
                <a:spcPct val="120000"/>
              </a:lnSpc>
              <a:buClr>
                <a:srgbClr val="002060"/>
              </a:buClr>
              <a:buSzPct val="75000"/>
              <a:buFont typeface="+mj-lt"/>
              <a:buAutoNum type="arabicPeriod"/>
            </a:pPr>
            <a:r>
              <a:rPr lang="fr-FR" sz="3300" dirty="0" smtClean="0">
                <a:solidFill>
                  <a:srgbClr val="002060"/>
                </a:solidFill>
                <a:latin typeface="Arial Black" pitchFamily="34" charset="0"/>
              </a:rPr>
              <a:t>Rapport d’activités 2017 / 2018</a:t>
            </a:r>
          </a:p>
          <a:p>
            <a:pPr marL="514350" indent="-514350">
              <a:lnSpc>
                <a:spcPct val="120000"/>
              </a:lnSpc>
              <a:buClr>
                <a:srgbClr val="002060"/>
              </a:buClr>
              <a:buSzPct val="75000"/>
              <a:buFont typeface="+mj-lt"/>
              <a:buAutoNum type="arabicPeriod"/>
            </a:pPr>
            <a:r>
              <a:rPr lang="fr-FR" sz="3300" dirty="0" smtClean="0">
                <a:solidFill>
                  <a:srgbClr val="002060"/>
                </a:solidFill>
                <a:latin typeface="Arial Black" pitchFamily="34" charset="0"/>
              </a:rPr>
              <a:t>Commission de Discipline et d’Arbitrage</a:t>
            </a:r>
          </a:p>
          <a:p>
            <a:pPr marL="514350" indent="-514350">
              <a:lnSpc>
                <a:spcPct val="120000"/>
              </a:lnSpc>
              <a:buClr>
                <a:srgbClr val="002060"/>
              </a:buClr>
              <a:buSzPct val="75000"/>
              <a:buFont typeface="+mj-lt"/>
              <a:buAutoNum type="arabicPeriod"/>
            </a:pPr>
            <a:r>
              <a:rPr lang="fr-FR" sz="3300" dirty="0" smtClean="0">
                <a:solidFill>
                  <a:srgbClr val="002060"/>
                </a:solidFill>
                <a:latin typeface="Arial Black" pitchFamily="34" charset="0"/>
              </a:rPr>
              <a:t>Rapport financier du Trésorier</a:t>
            </a:r>
          </a:p>
          <a:p>
            <a:pPr marL="514350" indent="-514350">
              <a:lnSpc>
                <a:spcPct val="120000"/>
              </a:lnSpc>
              <a:buClr>
                <a:srgbClr val="002060"/>
              </a:buClr>
              <a:buSzPct val="75000"/>
              <a:buFont typeface="+mj-lt"/>
              <a:buAutoNum type="arabicPeriod"/>
            </a:pPr>
            <a:r>
              <a:rPr lang="fr-FR" sz="3300" dirty="0" smtClean="0">
                <a:solidFill>
                  <a:srgbClr val="002060"/>
                </a:solidFill>
                <a:latin typeface="Arial Black" pitchFamily="34" charset="0"/>
              </a:rPr>
              <a:t>Rapport des réviseurs aux comptes</a:t>
            </a:r>
          </a:p>
          <a:p>
            <a:pPr marL="514350" indent="-514350">
              <a:lnSpc>
                <a:spcPct val="120000"/>
              </a:lnSpc>
              <a:buClr>
                <a:srgbClr val="002060"/>
              </a:buClr>
              <a:buSzPct val="75000"/>
              <a:buFont typeface="+mj-lt"/>
              <a:buAutoNum type="arabicPeriod"/>
            </a:pPr>
            <a:r>
              <a:rPr lang="fr-FR" sz="3300" dirty="0" smtClean="0">
                <a:solidFill>
                  <a:srgbClr val="002060"/>
                </a:solidFill>
                <a:latin typeface="Arial Black" pitchFamily="34" charset="0"/>
              </a:rPr>
              <a:t>Décharge du Trésorier et du Comité</a:t>
            </a:r>
          </a:p>
          <a:p>
            <a:pPr marL="514350" indent="-514350">
              <a:lnSpc>
                <a:spcPct val="120000"/>
              </a:lnSpc>
              <a:buClr>
                <a:srgbClr val="002060"/>
              </a:buClr>
              <a:buSzPct val="75000"/>
              <a:buFont typeface="+mj-lt"/>
              <a:buAutoNum type="arabicPeriod"/>
            </a:pPr>
            <a:r>
              <a:rPr lang="fr-FR" sz="3300" dirty="0" smtClean="0">
                <a:solidFill>
                  <a:srgbClr val="002060"/>
                </a:solidFill>
                <a:latin typeface="Arial Black" pitchFamily="34" charset="0"/>
              </a:rPr>
              <a:t>Désignation des réviseurs aux comptes 2018 / 2019</a:t>
            </a:r>
          </a:p>
          <a:p>
            <a:pPr marL="514350" indent="-514350">
              <a:lnSpc>
                <a:spcPct val="120000"/>
              </a:lnSpc>
              <a:buClr>
                <a:srgbClr val="002060"/>
              </a:buClr>
              <a:buSzPct val="75000"/>
              <a:buFont typeface="+mj-lt"/>
              <a:buAutoNum type="arabicPeriod"/>
            </a:pPr>
            <a:r>
              <a:rPr lang="fr-FR" sz="3300" smtClean="0">
                <a:solidFill>
                  <a:srgbClr val="002060"/>
                </a:solidFill>
                <a:latin typeface="Arial Black" pitchFamily="34" charset="0"/>
              </a:rPr>
              <a:t>Elections </a:t>
            </a:r>
            <a:r>
              <a:rPr lang="fr-FR" sz="3300" dirty="0" smtClean="0">
                <a:solidFill>
                  <a:srgbClr val="002060"/>
                </a:solidFill>
                <a:latin typeface="Arial Black" pitchFamily="34" charset="0"/>
              </a:rPr>
              <a:t>au Comité de la FFS</a:t>
            </a:r>
          </a:p>
          <a:p>
            <a:pPr marL="514350" indent="-514350">
              <a:lnSpc>
                <a:spcPct val="120000"/>
              </a:lnSpc>
              <a:buClr>
                <a:srgbClr val="002060"/>
              </a:buClr>
              <a:buSzPct val="75000"/>
              <a:buFont typeface="+mj-lt"/>
              <a:buAutoNum type="arabicPeriod"/>
            </a:pPr>
            <a:r>
              <a:rPr lang="fr-FR" sz="3300" dirty="0" smtClean="0">
                <a:solidFill>
                  <a:srgbClr val="002060"/>
                </a:solidFill>
                <a:latin typeface="Arial Black" pitchFamily="34" charset="0"/>
              </a:rPr>
              <a:t>Election du Président de la FFS</a:t>
            </a:r>
          </a:p>
          <a:p>
            <a:pPr marL="514350" indent="-514350">
              <a:lnSpc>
                <a:spcPct val="120000"/>
              </a:lnSpc>
              <a:buClr>
                <a:srgbClr val="002060"/>
              </a:buClr>
              <a:buSzPct val="75000"/>
              <a:buFont typeface="+mj-lt"/>
              <a:buAutoNum type="arabicPeriod"/>
            </a:pPr>
            <a:r>
              <a:rPr lang="fr-FR" sz="3300" dirty="0" smtClean="0">
                <a:solidFill>
                  <a:srgbClr val="002060"/>
                </a:solidFill>
                <a:latin typeface="Arial Black" pitchFamily="34" charset="0"/>
              </a:rPr>
              <a:t>Divers</a:t>
            </a:r>
            <a:endParaRPr lang="fr-FR" sz="33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043608" y="602128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2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fr-FR" sz="1200" dirty="0" smtClean="0">
                <a:solidFill>
                  <a:srgbClr val="FF0000"/>
                </a:solidFill>
                <a:latin typeface="Arial Black" pitchFamily="34" charset="0"/>
              </a:rPr>
              <a:t>Assemblée Générale – 2/09/2018</a:t>
            </a:r>
            <a:endParaRPr lang="fr-FR" sz="1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72" y="5934548"/>
            <a:ext cx="583336" cy="59079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934548"/>
            <a:ext cx="583336" cy="59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60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530352"/>
            <a:ext cx="8568952" cy="5346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marL="0" indent="0">
              <a:buNone/>
            </a:pPr>
            <a:r>
              <a:rPr lang="fr-FR" sz="40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fr-FR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</a:t>
            </a: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MERCI</a:t>
            </a:r>
          </a:p>
          <a:p>
            <a:pPr marL="0" indent="0">
              <a:buNone/>
            </a:pP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	</a:t>
            </a:r>
            <a:r>
              <a:rPr lang="fr-FR" sz="4000" i="1" dirty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 </a:t>
            </a: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 POUR</a:t>
            </a:r>
          </a:p>
          <a:p>
            <a:pPr marL="0" indent="0">
              <a:buNone/>
            </a:pP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		  VOTRE</a:t>
            </a:r>
          </a:p>
          <a:p>
            <a:pPr marL="0" indent="0">
              <a:buNone/>
            </a:pP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			  PARTICIPATION</a:t>
            </a: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043608" y="602128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2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fr-FR" sz="1200" dirty="0" smtClean="0">
                <a:solidFill>
                  <a:srgbClr val="FF0000"/>
                </a:solidFill>
                <a:latin typeface="Arial Black" pitchFamily="34" charset="0"/>
              </a:rPr>
              <a:t>Assemblée Générale </a:t>
            </a:r>
            <a:r>
              <a:rPr lang="fr-FR" sz="1200" smtClean="0">
                <a:solidFill>
                  <a:srgbClr val="FF0000"/>
                </a:solidFill>
                <a:latin typeface="Arial Black" pitchFamily="34" charset="0"/>
              </a:rPr>
              <a:t>– 2/09/2018</a:t>
            </a:r>
            <a:endParaRPr lang="fr-FR" sz="1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72" y="5934548"/>
            <a:ext cx="583336" cy="59079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934548"/>
            <a:ext cx="583336" cy="59079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2800" y="692696"/>
            <a:ext cx="2887592" cy="29245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2192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530352"/>
            <a:ext cx="8568952" cy="5346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RAPPORT D’ACTIVITES</a:t>
            </a:r>
          </a:p>
          <a:p>
            <a:pPr marL="0" indent="0" algn="ctr">
              <a:buNone/>
            </a:pPr>
            <a:r>
              <a:rPr lang="fr-FR" sz="4000" i="1" dirty="0" smtClean="0">
                <a:solidFill>
                  <a:srgbClr val="0070C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2017 / 2018</a:t>
            </a: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fr-FR" sz="3200" b="1" dirty="0" smtClean="0">
                <a:solidFill>
                  <a:srgbClr val="002060"/>
                </a:solidFill>
                <a:latin typeface="Arial Black" pitchFamily="34" charset="0"/>
              </a:rPr>
              <a:t>Daniel BLEICHNER</a:t>
            </a:r>
          </a:p>
          <a:p>
            <a:pPr marL="0" indent="0" algn="ctr">
              <a:buNone/>
            </a:pP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Vice Président - Fédération Française de </a:t>
            </a:r>
            <a:r>
              <a:rPr lang="fr-F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Skat</a:t>
            </a:r>
            <a:endParaRPr lang="fr-FR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Secrétaire Général</a:t>
            </a:r>
            <a:endParaRPr lang="fr-FR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 algn="r">
              <a:buNone/>
            </a:pPr>
            <a:endParaRPr lang="fr-FR" sz="2000" dirty="0" smtClean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043608" y="602128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2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fr-FR" sz="1200" dirty="0" smtClean="0">
                <a:solidFill>
                  <a:srgbClr val="FF0000"/>
                </a:solidFill>
                <a:latin typeface="Arial Black" pitchFamily="34" charset="0"/>
              </a:rPr>
              <a:t>Assemblée Générale – 2/09/2018</a:t>
            </a:r>
            <a:endParaRPr lang="fr-FR" sz="1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72" y="5934548"/>
            <a:ext cx="583336" cy="59079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934548"/>
            <a:ext cx="583336" cy="59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05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530352"/>
            <a:ext cx="8640960" cy="534692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fr-F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Comité de la</a:t>
            </a:r>
          </a:p>
          <a:p>
            <a:pPr marL="0" indent="0" algn="ctr">
              <a:buNone/>
            </a:pPr>
            <a:r>
              <a:rPr lang="fr-F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Fédération Française de </a:t>
            </a:r>
            <a:r>
              <a:rPr lang="fr-FR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Skat</a:t>
            </a:r>
            <a:endParaRPr lang="fr-FR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 smtClean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Président						B. BURRY</a:t>
            </a:r>
          </a:p>
          <a:p>
            <a:pPr marL="0" indent="0">
              <a:buNone/>
            </a:pPr>
            <a:r>
              <a:rPr lang="fr-FR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endParaRPr lang="fr-FR" sz="1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Vice Président – Secrétaire Général			D. BLEICHNER</a:t>
            </a:r>
          </a:p>
          <a:p>
            <a:pPr marL="0" indent="0">
              <a:buNone/>
            </a:pP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Vice Président – </a:t>
            </a:r>
            <a:r>
              <a:rPr lang="fr-FR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Resp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Classements – Trésorier Adjt		P. WEIBEL</a:t>
            </a:r>
          </a:p>
          <a:p>
            <a:pPr marL="0" indent="0">
              <a:buNone/>
            </a:pPr>
            <a:endParaRPr lang="fr-FR" sz="1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Trésorier						F. BLEICHNER</a:t>
            </a:r>
          </a:p>
          <a:p>
            <a:pPr marL="0" indent="0">
              <a:buNone/>
            </a:pPr>
            <a:endParaRPr lang="fr-FR" sz="1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8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itchFamily="34" charset="0"/>
              </a:rPr>
              <a:t>Commission</a:t>
            </a:r>
            <a:r>
              <a:rPr lang="fr-FR" sz="1800" b="1" dirty="0" smtClean="0">
                <a:solidFill>
                  <a:srgbClr val="002060"/>
                </a:solidFill>
                <a:latin typeface="Arial Black" panose="020B0A04020102020204" pitchFamily="34" charset="0"/>
                <a:cs typeface="Arial" pitchFamily="34" charset="0"/>
              </a:rPr>
              <a:t> </a:t>
            </a:r>
            <a:r>
              <a:rPr lang="fr-FR" sz="18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itchFamily="34" charset="0"/>
              </a:rPr>
              <a:t>Sportive</a:t>
            </a:r>
            <a:endParaRPr lang="fr-FR" sz="1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Secrétaire Adjt – </a:t>
            </a:r>
            <a:r>
              <a:rPr lang="fr-FR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Resp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Internet – </a:t>
            </a:r>
            <a:r>
              <a:rPr lang="fr-FR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Resp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Compétitions	J. REICHERT</a:t>
            </a:r>
          </a:p>
          <a:p>
            <a:pPr marL="0" indent="0">
              <a:buNone/>
            </a:pPr>
            <a:r>
              <a:rPr lang="fr-FR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Assesseur – </a:t>
            </a:r>
            <a:r>
              <a:rPr lang="fr-FR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Resp</a:t>
            </a: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Matériel				F. BECK</a:t>
            </a:r>
          </a:p>
          <a:p>
            <a:pPr marL="0" indent="0">
              <a:buNone/>
            </a:pP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Assesseur						D. MATT</a:t>
            </a:r>
          </a:p>
          <a:p>
            <a:pPr marL="0" indent="0">
              <a:buNone/>
            </a:pPr>
            <a:endParaRPr lang="fr-FR" sz="1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1800" b="1" i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fr-FR" sz="1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Président Commission de Discipline et d’Arbitrage		G. WAGNER</a:t>
            </a:r>
            <a:endParaRPr lang="fr-FR" sz="1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043608" y="602128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2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fr-FR" sz="1200" dirty="0" smtClean="0">
                <a:solidFill>
                  <a:srgbClr val="FF0000"/>
                </a:solidFill>
                <a:latin typeface="Arial Black" pitchFamily="34" charset="0"/>
              </a:rPr>
              <a:t>Assemblée Générale – 2/09/2018</a:t>
            </a:r>
            <a:endParaRPr lang="fr-FR" sz="1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72" y="5934548"/>
            <a:ext cx="583336" cy="59079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934548"/>
            <a:ext cx="583336" cy="59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9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530352"/>
            <a:ext cx="8568952" cy="534692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fr-FR" sz="3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Coupe de France 2017</a:t>
            </a:r>
          </a:p>
          <a:p>
            <a:pPr marL="0" indent="0" algn="ctr">
              <a:buNone/>
            </a:pPr>
            <a:r>
              <a:rPr lang="fr-FR" sz="3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Equipes de club (8 joueurs)</a:t>
            </a:r>
          </a:p>
          <a:p>
            <a:pPr marL="0" indent="0" algn="ctr">
              <a:buNone/>
            </a:pPr>
            <a:r>
              <a:rPr lang="fr-FR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Diemeringen</a:t>
            </a:r>
            <a:endParaRPr lang="fr-FR" sz="2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fr-FR" sz="2600" dirty="0" smtClean="0">
                <a:solidFill>
                  <a:srgbClr val="002060"/>
                </a:solidFill>
                <a:latin typeface="Arial Black" pitchFamily="34" charset="0"/>
              </a:rPr>
              <a:t>Coupe en 4 séries</a:t>
            </a:r>
          </a:p>
          <a:p>
            <a:pPr marL="0" indent="0" algn="ctr">
              <a:buNone/>
            </a:pPr>
            <a:endParaRPr lang="fr-FR" sz="2000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 marL="0" indent="0">
              <a:buNone/>
            </a:pP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	1</a:t>
            </a:r>
            <a:r>
              <a:rPr lang="fr-FR" sz="2000" baseline="30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er</a:t>
            </a: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-	BETSCHDORF	29 628 pts</a:t>
            </a:r>
          </a:p>
          <a:p>
            <a:pPr marL="0" indent="0">
              <a:buNone/>
            </a:pP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	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	</a:t>
            </a:r>
            <a:endParaRPr lang="fr-FR" sz="2000" dirty="0" smtClean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2</a:t>
            </a:r>
            <a:r>
              <a:rPr lang="fr-FR" sz="2000" baseline="30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-	STRASBOURG	29 335 pts		</a:t>
            </a:r>
          </a:p>
          <a:p>
            <a:pPr marL="0" indent="0">
              <a:buNone/>
            </a:pPr>
            <a:endParaRPr lang="fr-FR" sz="2000" dirty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	3</a:t>
            </a:r>
            <a:r>
              <a:rPr lang="fr-FR" sz="2000" baseline="30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-	DOSSENHEIM		29 304 pts</a:t>
            </a:r>
          </a:p>
          <a:p>
            <a:pPr marL="0" indent="0">
              <a:buNone/>
            </a:pPr>
            <a:endParaRPr lang="fr-FR" sz="2000" dirty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fr-FR" sz="20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Villé		</a:t>
            </a:r>
            <a:r>
              <a:rPr lang="fr-FR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28 470 pts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fr-FR" sz="20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Bitche		</a:t>
            </a:r>
            <a:r>
              <a:rPr lang="fr-FR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27 751 pts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fr-FR" sz="20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fr-F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Schirrhein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28 065 pts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fr-FR" sz="20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Sarrebourg</a:t>
            </a: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26 256 pts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fr-FR" sz="20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Brumath	 	</a:t>
            </a:r>
            <a:r>
              <a:rPr lang="fr-FR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27 973 pts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fr-FR" sz="20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fr-F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Diemeringen</a:t>
            </a: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26 041 pts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fr-FR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	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043608" y="602128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2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fr-FR" sz="1200" dirty="0" smtClean="0">
                <a:solidFill>
                  <a:srgbClr val="FF0000"/>
                </a:solidFill>
                <a:latin typeface="Arial Black" pitchFamily="34" charset="0"/>
              </a:rPr>
              <a:t>Assemblée Générale – </a:t>
            </a:r>
            <a:r>
              <a:rPr lang="fr-FR" sz="1200" dirty="0">
                <a:solidFill>
                  <a:srgbClr val="FF0000"/>
                </a:solidFill>
                <a:latin typeface="Arial Black" pitchFamily="34" charset="0"/>
              </a:rPr>
              <a:t>2</a:t>
            </a:r>
            <a:r>
              <a:rPr lang="fr-FR" sz="1200" dirty="0" smtClean="0">
                <a:solidFill>
                  <a:srgbClr val="FF0000"/>
                </a:solidFill>
                <a:latin typeface="Arial Black" pitchFamily="34" charset="0"/>
              </a:rPr>
              <a:t>/09/2018</a:t>
            </a:r>
            <a:endParaRPr lang="fr-FR" sz="1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72" y="5934548"/>
            <a:ext cx="583336" cy="59079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934548"/>
            <a:ext cx="583336" cy="590796"/>
          </a:xfrm>
          <a:prstGeom prst="rect">
            <a:avLst/>
          </a:prstGeom>
        </p:spPr>
      </p:pic>
      <p:cxnSp>
        <p:nvCxnSpPr>
          <p:cNvPr id="6" name="Connecteur droit 5"/>
          <p:cNvCxnSpPr/>
          <p:nvPr/>
        </p:nvCxnSpPr>
        <p:spPr>
          <a:xfrm>
            <a:off x="4608004" y="4365104"/>
            <a:ext cx="0" cy="142542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426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530352"/>
            <a:ext cx="8568952" cy="5346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Coupe des Présidents</a:t>
            </a:r>
          </a:p>
          <a:p>
            <a:pPr marL="0" indent="0" algn="ctr">
              <a:buNone/>
            </a:pPr>
            <a:r>
              <a:rPr lang="fr-FR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fr-FR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Enchenberg</a:t>
            </a:r>
            <a:endParaRPr lang="fr-FR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fr-FR" sz="24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Tournoi en 2 séries</a:t>
            </a:r>
          </a:p>
          <a:p>
            <a:pPr marL="0" indent="0" algn="ctr">
              <a:buNone/>
            </a:pPr>
            <a:endParaRPr lang="fr-FR" sz="2600" dirty="0" smtClean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fr-FR" sz="2600" dirty="0" smtClean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18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1</a:t>
            </a:r>
            <a:r>
              <a:rPr lang="fr-FR" sz="2000" baseline="30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er</a:t>
            </a: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fr-FR" sz="2000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-	</a:t>
            </a: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P. WEIBEL  	  </a:t>
            </a:r>
            <a:r>
              <a:rPr lang="fr-FR" sz="2000" dirty="0" err="1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Betschdorf</a:t>
            </a:r>
            <a:r>
              <a:rPr lang="fr-FR" sz="2000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	2 618 </a:t>
            </a:r>
            <a:r>
              <a:rPr lang="fr-FR" sz="2000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pts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	</a:t>
            </a:r>
          </a:p>
          <a:p>
            <a:pPr marL="0" indent="0">
              <a:buNone/>
            </a:pPr>
            <a:endParaRPr lang="fr-FR" sz="2000" dirty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	</a:t>
            </a: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fr-FR" sz="2000" baseline="30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J. FINKLER</a:t>
            </a: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 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Bitche		2 307 pts</a:t>
            </a: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3</a:t>
            </a:r>
            <a:r>
              <a:rPr lang="fr-FR" sz="2000" baseline="30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R. KOHLER	      </a:t>
            </a:r>
            <a:r>
              <a:rPr lang="fr-F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Dossenheim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2 087 </a:t>
            </a:r>
            <a:r>
              <a:rPr lang="fr-F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ps</a:t>
            </a:r>
            <a:endParaRPr lang="fr-FR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4</a:t>
            </a:r>
            <a:r>
              <a:rPr lang="fr-FR" sz="2000" baseline="30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B. BURRY	      </a:t>
            </a:r>
            <a:r>
              <a:rPr lang="fr-F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Diemeringen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2 051 pts</a:t>
            </a:r>
            <a:endParaRPr lang="fr-FR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5</a:t>
            </a:r>
            <a:r>
              <a:rPr lang="fr-FR" sz="2000" baseline="30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J. REICHERT	      Comité FFS		2 048 pts</a:t>
            </a:r>
            <a:endParaRPr lang="fr-FR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043608" y="602128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2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fr-FR" sz="1200" dirty="0" smtClean="0">
                <a:solidFill>
                  <a:srgbClr val="FF0000"/>
                </a:solidFill>
                <a:latin typeface="Arial Black" pitchFamily="34" charset="0"/>
              </a:rPr>
              <a:t>Assemblée Générale – 2/09/2018</a:t>
            </a:r>
            <a:endParaRPr lang="fr-FR" sz="1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72" y="5934548"/>
            <a:ext cx="583336" cy="59079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934548"/>
            <a:ext cx="583336" cy="59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186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530352"/>
            <a:ext cx="8568952" cy="5346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Champion des Champions 2018</a:t>
            </a:r>
          </a:p>
          <a:p>
            <a:pPr marL="0" indent="0" algn="ctr">
              <a:buNone/>
            </a:pPr>
            <a:r>
              <a:rPr lang="fr-FR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Schirrhein</a:t>
            </a:r>
            <a:endParaRPr lang="fr-FR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fr-FR" sz="2400" dirty="0" smtClean="0">
                <a:solidFill>
                  <a:srgbClr val="002060"/>
                </a:solidFill>
                <a:latin typeface="Arial Black" pitchFamily="34" charset="0"/>
              </a:rPr>
              <a:t>Tournoi en 3 séries</a:t>
            </a:r>
          </a:p>
          <a:p>
            <a:pPr marL="0" indent="0" algn="ctr">
              <a:buNone/>
            </a:pPr>
            <a:endParaRPr lang="fr-FR" sz="2000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fr-FR" sz="2000" dirty="0">
              <a:solidFill>
                <a:srgbClr val="002060"/>
              </a:solidFill>
              <a:latin typeface="Arial Black" pitchFamily="34" charset="0"/>
            </a:endParaRP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1</a:t>
            </a:r>
            <a:r>
              <a:rPr lang="fr-FR" sz="2000" baseline="30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er</a:t>
            </a: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-	F. BLEICHNER</a:t>
            </a:r>
            <a:r>
              <a:rPr lang="fr-FR" sz="2000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  </a:t>
            </a:r>
            <a:r>
              <a:rPr lang="fr-FR" sz="2000" dirty="0" err="1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Schirrhein</a:t>
            </a:r>
            <a:r>
              <a:rPr lang="fr-FR" sz="2000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4 397 pts</a:t>
            </a:r>
          </a:p>
          <a:p>
            <a:pPr marL="0" indent="0">
              <a:buNone/>
            </a:pP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	</a:t>
            </a:r>
          </a:p>
          <a:p>
            <a:pPr marL="0" indent="0">
              <a:buNone/>
            </a:pPr>
            <a:endParaRPr lang="fr-FR" sz="2000" dirty="0" smtClean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fr-FR" sz="20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	B. PAULEN	     </a:t>
            </a:r>
            <a:r>
              <a:rPr lang="fr-F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Diemeringen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3 366 pts	</a:t>
            </a:r>
          </a:p>
          <a:p>
            <a:pPr marL="0" indent="0">
              <a:buNone/>
            </a:pP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3</a:t>
            </a:r>
            <a:r>
              <a:rPr lang="fr-FR" sz="20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	R. BOURKEL	</a:t>
            </a: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Florange		3 243 pts</a:t>
            </a:r>
            <a:endParaRPr lang="fr-FR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4</a:t>
            </a:r>
            <a:r>
              <a:rPr lang="fr-FR" sz="20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J. MURB	     </a:t>
            </a:r>
            <a:r>
              <a:rPr lang="fr-F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Betschdorf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2 922 </a:t>
            </a: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pts	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fr-FR" sz="20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J. ANDRE</a:t>
            </a: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 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Villé		</a:t>
            </a: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2 894 </a:t>
            </a: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pts</a:t>
            </a:r>
          </a:p>
          <a:p>
            <a:pPr marL="0" indent="0">
              <a:buNone/>
            </a:pPr>
            <a:endParaRPr lang="fr-FR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043608" y="602128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2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fr-FR" sz="1200" dirty="0" smtClean="0">
                <a:solidFill>
                  <a:srgbClr val="FF0000"/>
                </a:solidFill>
                <a:latin typeface="Arial Black" pitchFamily="34" charset="0"/>
              </a:rPr>
              <a:t>Assemblée Générale – </a:t>
            </a:r>
            <a:r>
              <a:rPr lang="fr-FR" sz="1200" dirty="0">
                <a:solidFill>
                  <a:srgbClr val="FF0000"/>
                </a:solidFill>
                <a:latin typeface="Arial Black" pitchFamily="34" charset="0"/>
              </a:rPr>
              <a:t>2</a:t>
            </a:r>
            <a:r>
              <a:rPr lang="fr-FR" sz="1200" dirty="0" smtClean="0">
                <a:solidFill>
                  <a:srgbClr val="FF0000"/>
                </a:solidFill>
                <a:latin typeface="Arial Black" pitchFamily="34" charset="0"/>
              </a:rPr>
              <a:t>/09/2018</a:t>
            </a:r>
            <a:endParaRPr lang="fr-FR" sz="1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72" y="5934548"/>
            <a:ext cx="583336" cy="59079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934548"/>
            <a:ext cx="583336" cy="59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808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530352"/>
            <a:ext cx="8568952" cy="534692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fr-F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2ème OPEN DEFRANCE PAR EQUIPES</a:t>
            </a:r>
          </a:p>
          <a:p>
            <a:pPr marL="0" indent="0" algn="ctr">
              <a:buNone/>
            </a:pPr>
            <a:r>
              <a:rPr lang="fr-FR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Hattmatt</a:t>
            </a:r>
            <a:endParaRPr lang="fr-FR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fr-FR" sz="2400" dirty="0" smtClean="0">
                <a:solidFill>
                  <a:srgbClr val="002060"/>
                </a:solidFill>
                <a:latin typeface="Arial Black" pitchFamily="34" charset="0"/>
              </a:rPr>
              <a:t>Tournoi en 6 séries</a:t>
            </a:r>
          </a:p>
          <a:p>
            <a:pPr marL="0" indent="0">
              <a:buNone/>
            </a:pPr>
            <a:endParaRPr lang="fr-FR" sz="2000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Participation de 12 équipes dont 2 Belges</a:t>
            </a:r>
          </a:p>
          <a:p>
            <a:pPr marL="0" indent="0">
              <a:buNone/>
            </a:pPr>
            <a:endParaRPr lang="fr-FR" sz="2000" dirty="0">
              <a:solidFill>
                <a:srgbClr val="002060"/>
              </a:solidFill>
              <a:latin typeface="Arial Black" pitchFamily="34" charset="0"/>
            </a:endParaRP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fr-FR" sz="2000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Classement par équipes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FR" sz="2000" baseline="30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FR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GRENZLAND JUNGS (Bitche)</a:t>
            </a:r>
            <a:r>
              <a:rPr lang="fr-FR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26 088 pts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" panose="020B0604020202020204" pitchFamily="34" charset="0"/>
                <a:cs typeface="Arial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fr-FR" sz="20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4 SYMPAS (Belgique)			23 311 pts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fr-FR" sz="20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4 MOUSQUETAIRES (</a:t>
            </a:r>
            <a:r>
              <a:rPr lang="fr-F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Schirrhein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		22 916 pts</a:t>
            </a:r>
          </a:p>
          <a:p>
            <a:pPr marL="0" indent="0">
              <a:buNone/>
            </a:pPr>
            <a:endParaRPr lang="fr-FR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 Black" panose="020B0A04020102020204" pitchFamily="34" charset="0"/>
                <a:cs typeface="Arial" pitchFamily="34" charset="0"/>
              </a:rPr>
              <a:t> </a:t>
            </a:r>
            <a:r>
              <a:rPr lang="fr-FR" sz="2000" dirty="0" smtClean="0">
                <a:solidFill>
                  <a:srgbClr val="002060"/>
                </a:solidFill>
                <a:latin typeface="Arial Black" panose="020B0A04020102020204" pitchFamily="34" charset="0"/>
                <a:cs typeface="Arial" pitchFamily="34" charset="0"/>
              </a:rPr>
              <a:t> Classement individuel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fr-FR" sz="20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JM. RINGENBACH (</a:t>
            </a:r>
            <a:r>
              <a:rPr lang="fr-F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Grenzland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Jungs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	6 903 pts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fr-FR" sz="20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B. FUCHS (</a:t>
            </a:r>
            <a:r>
              <a:rPr lang="fr-F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Grenzland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Jungs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		6 718 pts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fr-FR" sz="2000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ème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G. FIEGER (</a:t>
            </a:r>
            <a:r>
              <a:rPr lang="fr-F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Grenzland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Jungs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		6 571 pts</a:t>
            </a:r>
          </a:p>
          <a:p>
            <a:pPr marL="0" indent="0">
              <a:buNone/>
            </a:pPr>
            <a:r>
              <a:rPr lang="fr-FR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fr-FR" sz="14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1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</a:t>
            </a:r>
            <a:endParaRPr lang="fr-FR" sz="1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043608" y="602128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2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fr-FR" sz="1200" dirty="0" smtClean="0">
                <a:solidFill>
                  <a:srgbClr val="FF0000"/>
                </a:solidFill>
                <a:latin typeface="Arial Black" pitchFamily="34" charset="0"/>
              </a:rPr>
              <a:t>Assemblée Générale – 2/09/2018</a:t>
            </a:r>
            <a:endParaRPr lang="fr-FR" sz="1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72" y="5934548"/>
            <a:ext cx="583336" cy="59079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934548"/>
            <a:ext cx="583336" cy="59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58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 tmFilter="0,0; .5, 1; 1, 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 tmFilter="0,0; .5, 1; 1, 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 tmFilter="0,0; .5, 1; 1, 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 tmFilter="0,0; .5, 1; 1, 1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 tmFilter="0,0; .5, 1; 1, 1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3098</TotalTime>
  <Words>748</Words>
  <Application>Microsoft Office PowerPoint</Application>
  <PresentationFormat>Affichage à l'écran (4:3)</PresentationFormat>
  <Paragraphs>637</Paragraphs>
  <Slides>30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1" baseType="lpstr">
      <vt:lpstr>Aspect</vt:lpstr>
      <vt:lpstr>FEDERATION  FRANCAISE DE SKAT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FEDERATION FRANCAISE DE SKAT</dc:title>
  <dc:creator>Daniel</dc:creator>
  <cp:lastModifiedBy>Daniel</cp:lastModifiedBy>
  <cp:revision>271</cp:revision>
  <dcterms:created xsi:type="dcterms:W3CDTF">2011-08-09T17:16:28Z</dcterms:created>
  <dcterms:modified xsi:type="dcterms:W3CDTF">2018-08-30T15:05:36Z</dcterms:modified>
</cp:coreProperties>
</file>