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333" r:id="rId3"/>
    <p:sldId id="257" r:id="rId4"/>
    <p:sldId id="260" r:id="rId5"/>
    <p:sldId id="304" r:id="rId6"/>
    <p:sldId id="262" r:id="rId7"/>
    <p:sldId id="332" r:id="rId8"/>
    <p:sldId id="263" r:id="rId9"/>
    <p:sldId id="335" r:id="rId10"/>
    <p:sldId id="312" r:id="rId11"/>
    <p:sldId id="319" r:id="rId12"/>
    <p:sldId id="316" r:id="rId13"/>
    <p:sldId id="264" r:id="rId14"/>
    <p:sldId id="315" r:id="rId15"/>
    <p:sldId id="334" r:id="rId16"/>
    <p:sldId id="336" r:id="rId17"/>
    <p:sldId id="311" r:id="rId18"/>
    <p:sldId id="323" r:id="rId19"/>
    <p:sldId id="269" r:id="rId20"/>
    <p:sldId id="288" r:id="rId21"/>
    <p:sldId id="289" r:id="rId22"/>
    <p:sldId id="270" r:id="rId23"/>
    <p:sldId id="271" r:id="rId24"/>
    <p:sldId id="273" r:id="rId25"/>
    <p:sldId id="327" r:id="rId26"/>
    <p:sldId id="330" r:id="rId27"/>
    <p:sldId id="274" r:id="rId28"/>
    <p:sldId id="331" r:id="rId29"/>
    <p:sldId id="279" r:id="rId30"/>
    <p:sldId id="317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8" autoAdjust="0"/>
    <p:restoredTop sz="94737" autoAdjust="0"/>
  </p:normalViewPr>
  <p:slideViewPr>
    <p:cSldViewPr>
      <p:cViewPr>
        <p:scale>
          <a:sx n="80" d="100"/>
          <a:sy n="80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E76EA2-A949-466D-9516-55E76EDFD9CA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43EB22-8069-4B34-A8D9-210C9A66BFA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3096344"/>
          </a:xfrm>
        </p:spPr>
        <p:txBody>
          <a:bodyPr>
            <a:noAutofit/>
          </a:bodyPr>
          <a:lstStyle/>
          <a:p>
            <a:pPr algn="ctr"/>
            <a:r>
              <a:rPr lang="fr-FR" sz="4800" i="1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FEDERATION</a:t>
            </a:r>
            <a:br>
              <a:rPr lang="fr-FR" sz="4800" i="1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</a:br>
            <a:r>
              <a:rPr lang="fr-FR" sz="4800" i="1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FRANCAISE</a:t>
            </a:r>
            <a:br>
              <a:rPr lang="fr-FR" sz="4800" i="1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</a:br>
            <a:r>
              <a:rPr lang="fr-FR" sz="4800" i="1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DE</a:t>
            </a:r>
            <a:br>
              <a:rPr lang="fr-FR" sz="4800" i="1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</a:br>
            <a:r>
              <a:rPr lang="fr-FR" sz="4800" i="1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SKAT</a:t>
            </a:r>
            <a:endParaRPr lang="fr-FR" sz="4800" i="1" dirty="0"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51920" y="3645024"/>
            <a:ext cx="4896544" cy="2664296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FR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fr-FR" dirty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fr-FR" sz="2800" i="1" dirty="0" smtClean="0"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ASSEMBLEE</a:t>
            </a:r>
          </a:p>
          <a:p>
            <a:pPr algn="ctr"/>
            <a:r>
              <a:rPr lang="fr-FR" sz="2800" i="1" dirty="0" smtClean="0"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GENERALE</a:t>
            </a:r>
          </a:p>
          <a:p>
            <a:pPr algn="ctr"/>
            <a:r>
              <a:rPr lang="fr-FR" sz="2800" i="1" dirty="0" smtClean="0"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2018</a:t>
            </a:r>
          </a:p>
          <a:p>
            <a:pPr algn="ctr"/>
            <a:endParaRPr lang="fr-FR" dirty="0">
              <a:latin typeface="Arial Black" pitchFamily="34" charset="0"/>
              <a:cs typeface="Arial" pitchFamily="34" charset="0"/>
            </a:endParaRPr>
          </a:p>
          <a:p>
            <a:pPr algn="ctr"/>
            <a:endParaRPr lang="fr-FR" dirty="0"/>
          </a:p>
          <a:p>
            <a:pPr algn="ctr"/>
            <a:r>
              <a:rPr lang="fr-FR" i="1" dirty="0"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2</a:t>
            </a:r>
            <a:r>
              <a:rPr lang="fr-FR" i="1" dirty="0" smtClean="0">
                <a:solidFill>
                  <a:srgbClr val="00206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septembre 2018</a:t>
            </a:r>
            <a:endParaRPr lang="fr-FR" i="1" dirty="0">
              <a:solidFill>
                <a:srgbClr val="00206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12" y="3679280"/>
            <a:ext cx="2383536" cy="241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2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Championnat de France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12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1200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02839"/>
              </p:ext>
            </p:extLst>
          </p:nvPr>
        </p:nvGraphicFramePr>
        <p:xfrm>
          <a:off x="456220" y="1412776"/>
          <a:ext cx="3899758" cy="27290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5301"/>
                <a:gridCol w="614057"/>
                <a:gridCol w="614057"/>
                <a:gridCol w="614057"/>
                <a:gridCol w="682286"/>
              </a:tblGrid>
              <a:tr h="504056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 Black" pitchFamily="34" charset="0"/>
                        </a:rPr>
                        <a:t> 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2018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2017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2016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FLORANGE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92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86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76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VILLE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95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88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97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97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DIEMERINGEN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90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104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133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107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DOSSENHEIM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100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107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114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128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SCHIRRHEIN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112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102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119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143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BETSCHDORF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149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153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158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156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633904"/>
              </p:ext>
            </p:extLst>
          </p:nvPr>
        </p:nvGraphicFramePr>
        <p:xfrm>
          <a:off x="4499993" y="1412776"/>
          <a:ext cx="4032447" cy="38670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59"/>
                <a:gridCol w="648072"/>
                <a:gridCol w="648072"/>
                <a:gridCol w="648072"/>
                <a:gridCol w="648072"/>
              </a:tblGrid>
              <a:tr h="504056">
                <a:tc>
                  <a:txBody>
                    <a:bodyPr/>
                    <a:lstStyle/>
                    <a:p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2015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BRUMATH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121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128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128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138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SARREBOURG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94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89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90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106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SEEBACH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117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114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BITCHE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137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128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142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132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STRASBOURG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164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167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169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 Black" pitchFamily="34" charset="0"/>
                        </a:rPr>
                        <a:t>169</a:t>
                      </a:r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FEDERATION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118</a:t>
                      </a:r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TOTAL FFS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1154</a:t>
                      </a:r>
                      <a:endParaRPr kumimoji="0" lang="fr-FR" sz="1200" kern="1200" dirty="0">
                        <a:solidFill>
                          <a:schemeClr val="bg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1152</a:t>
                      </a:r>
                      <a:endParaRPr kumimoji="0" lang="fr-FR" sz="1200" kern="1200" dirty="0">
                        <a:solidFill>
                          <a:schemeClr val="bg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1461</a:t>
                      </a:r>
                      <a:endParaRPr lang="fr-FR" sz="12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1290</a:t>
                      </a:r>
                      <a:endParaRPr kumimoji="0" lang="fr-FR" sz="1200" kern="1200" dirty="0">
                        <a:solidFill>
                          <a:schemeClr val="bg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MOYENNE DE</a:t>
                      </a:r>
                    </a:p>
                    <a:p>
                      <a:r>
                        <a:rPr lang="fr-FR" sz="100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FREQUENTATION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rgbClr val="0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115</a:t>
                      </a:r>
                      <a:endParaRPr kumimoji="0" lang="fr-FR" sz="1200" kern="1200" dirty="0">
                        <a:solidFill>
                          <a:srgbClr val="00000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rgbClr val="0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115</a:t>
                      </a:r>
                      <a:endParaRPr kumimoji="0" lang="fr-FR" sz="1200" kern="1200" dirty="0">
                        <a:solidFill>
                          <a:srgbClr val="00000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122</a:t>
                      </a:r>
                      <a:endParaRPr lang="fr-FR" sz="1200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kern="1200" dirty="0" smtClean="0">
                          <a:solidFill>
                            <a:srgbClr val="0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129</a:t>
                      </a:r>
                      <a:endParaRPr kumimoji="0" lang="fr-FR" sz="1200" kern="1200" dirty="0">
                        <a:solidFill>
                          <a:srgbClr val="00000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Championnat de France par Equipes</a:t>
            </a: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</a:rPr>
              <a:t>Classement après 10 tournois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Champion de France par équipe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 1</a:t>
            </a:r>
            <a:r>
              <a:rPr lang="fr-FR" sz="2000" b="1" baseline="30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er</a:t>
            </a:r>
            <a:r>
              <a:rPr lang="fr-FR" sz="20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	STRASBOURG		</a:t>
            </a: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90 095 pts</a:t>
            </a:r>
          </a:p>
          <a:p>
            <a:pPr marL="0" indent="0">
              <a:buNone/>
            </a:pPr>
            <a:endParaRPr lang="fr-FR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Vice Champion de France par équipe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BETSCHDORF			87 124 pts</a:t>
            </a:r>
          </a:p>
          <a:p>
            <a:pPr marL="0" indent="0">
              <a:buNone/>
            </a:pPr>
            <a:endParaRPr lang="fr-FR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3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BITCHE			86 374 pts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SCHIRRHEIN			85 883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BRUMATH			83 531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8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Championnat de France individuel</a:t>
            </a:r>
          </a:p>
          <a:p>
            <a:pPr marL="0" indent="0" algn="ctr">
              <a:buNone/>
            </a:pPr>
            <a:r>
              <a:rPr lang="fr-FR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Hattmatt</a:t>
            </a:r>
            <a:endParaRPr lang="fr-FR" sz="2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600" dirty="0" smtClean="0">
                <a:solidFill>
                  <a:srgbClr val="002060"/>
                </a:solidFill>
                <a:latin typeface="Arial Black" pitchFamily="34" charset="0"/>
              </a:rPr>
              <a:t>Finale en 8 séries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JL. VILLAIN		Strasbourg	8 724 pts	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7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A. HOHNEN	 	Villé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8 589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8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J. ANDRE		Villé		8 577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9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JY. SCHAFF		Bitche		8 416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G. LEICHTNAM		Bitche		8 384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C. JOHANNPETER	Brumath	8 342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C. GROSS		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Diemeringen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8 337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JP. HECKER		Strasbourg	8 271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O.WILL			Strasbourg	8 186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JP. DOSCH		Sarrebourg	8 166</a:t>
            </a:r>
          </a:p>
          <a:p>
            <a:pPr marL="0" indent="0">
              <a:buNone/>
            </a:pPr>
            <a:r>
              <a:rPr lang="fr-FR" sz="16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0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Championnat de France individuel</a:t>
            </a:r>
          </a:p>
          <a:p>
            <a:pPr marL="0" indent="0" algn="ctr">
              <a:buNone/>
            </a:pPr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Hattmatt</a:t>
            </a: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</a:rPr>
              <a:t>Finale en 8 séries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Champion de France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 1</a:t>
            </a:r>
            <a:r>
              <a:rPr lang="fr-FR" sz="2000" b="1" baseline="30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er</a:t>
            </a:r>
            <a:r>
              <a:rPr lang="fr-FR" sz="20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	B. PAULEN		</a:t>
            </a:r>
            <a:r>
              <a:rPr lang="fr-FR" sz="2000" b="1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Diemeringen</a:t>
            </a:r>
            <a:r>
              <a:rPr lang="fr-FR" sz="20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9 177 pts</a:t>
            </a:r>
          </a:p>
          <a:p>
            <a:pPr marL="0" indent="0">
              <a:buNone/>
            </a:pPr>
            <a:endParaRPr lang="fr-FR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Vice Champion de France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J. SCHUR		Villé		9 260 pts</a:t>
            </a:r>
          </a:p>
          <a:p>
            <a:pPr marL="0" indent="0">
              <a:buNone/>
            </a:pPr>
            <a:endParaRPr lang="fr-FR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3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J. REICHERT		Bitche		9 079 pts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R. BOURKEL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Florange	9 021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JM. RINGENBACH	Bitche		8 851 pts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fr-FR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7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Champions League</a:t>
            </a: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Bad </a:t>
            </a:r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Wildungen</a:t>
            </a: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</a:rPr>
              <a:t>Tournoi en  5 séries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48 équipes de 4 joueurs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ISPA ou DSKV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France: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les 4 derniers Champions de France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Sauf cette année F. </a:t>
            </a:r>
            <a:r>
              <a:rPr lang="fr-FR" sz="2000" dirty="0" err="1" smtClean="0">
                <a:solidFill>
                  <a:srgbClr val="002060"/>
                </a:solidFill>
                <a:latin typeface="Arial Black" pitchFamily="34" charset="0"/>
              </a:rPr>
              <a:t>Bleichner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, O. Will, JL. </a:t>
            </a:r>
            <a:r>
              <a:rPr lang="fr-FR" sz="2000" dirty="0" err="1" smtClean="0">
                <a:solidFill>
                  <a:srgbClr val="002060"/>
                </a:solidFill>
                <a:latin typeface="Arial Black" pitchFamily="34" charset="0"/>
              </a:rPr>
              <a:t>Villain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, F. Beck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fr-FR" sz="800" dirty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	1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</a:rPr>
              <a:t>er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 	</a:t>
            </a:r>
            <a:r>
              <a:rPr lang="fr-FR" sz="2000" dirty="0" err="1" smtClean="0">
                <a:solidFill>
                  <a:srgbClr val="002060"/>
                </a:solidFill>
                <a:latin typeface="Arial Black" pitchFamily="34" charset="0"/>
              </a:rPr>
              <a:t>Vier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 Wenzel - DSKV			21 896 pts</a:t>
            </a:r>
          </a:p>
          <a:p>
            <a:pPr marL="0" indent="0">
              <a:buNone/>
            </a:pPr>
            <a:r>
              <a:rPr lang="fr-FR" sz="800" dirty="0">
                <a:solidFill>
                  <a:srgbClr val="002060"/>
                </a:solidFill>
                <a:latin typeface="Arial Black" pitchFamily="34" charset="0"/>
              </a:rPr>
              <a:t>	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	11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 	ISPA World (Rosita)			19 408 pts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33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ISPA</a:t>
            </a:r>
            <a:r>
              <a:rPr lang="fr-F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</a:t>
            </a:r>
            <a:r>
              <a:rPr lang="fr-F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</a:t>
            </a:r>
            <a:r>
              <a:rPr lang="fr-F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CE 		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17 440 pts</a:t>
            </a:r>
          </a:p>
          <a:p>
            <a:pPr marL="0" indent="0">
              <a:buNone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(Jean Luc 5079 – Olivier 4663 - </a:t>
            </a:r>
            <a:r>
              <a:rPr lang="fr-FR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Fredéric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4489 – François 3209)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36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</a:rPr>
              <a:t>ème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</a:rPr>
              <a:t>	ISPA Nederland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(</a:t>
            </a:r>
            <a:r>
              <a:rPr lang="fr-FR" sz="2000" dirty="0" err="1" smtClean="0">
                <a:solidFill>
                  <a:srgbClr val="002060"/>
                </a:solidFill>
                <a:latin typeface="Arial Black" pitchFamily="34" charset="0"/>
              </a:rPr>
              <a:t>Héribert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)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</a:rPr>
              <a:t>		17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</a:rPr>
              <a:t>126 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</a:rPr>
              <a:t>pts</a:t>
            </a:r>
          </a:p>
          <a:p>
            <a:pPr marL="0" indent="0">
              <a:buNone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Championnats du Monde</a:t>
            </a: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BERLIN 2018</a:t>
            </a:r>
          </a:p>
          <a:p>
            <a:pPr marL="0" indent="0" algn="ctr">
              <a:buNone/>
            </a:pPr>
            <a:endParaRPr lang="fr-FR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Podium du Championnat du Monde des Nations: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fr-F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</a:t>
            </a:r>
            <a:r>
              <a:rPr lang="fr-FR" sz="24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er</a:t>
            </a: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HOL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NDE</a:t>
            </a: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(49 422 pts)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fr-F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  <a:r>
              <a:rPr lang="fr-FR" sz="24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ème</a:t>
            </a: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AUT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RI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CHE </a:t>
            </a:r>
            <a:r>
              <a:rPr lang="fr-F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fr-F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49 033 </a:t>
            </a:r>
            <a:r>
              <a:rPr lang="fr-F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pts)</a:t>
            </a:r>
            <a:endParaRPr lang="fr-F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		</a:t>
            </a:r>
            <a:r>
              <a:rPr lang="fr-F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</a:t>
            </a:r>
            <a:r>
              <a:rPr lang="fr-FR" sz="24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ème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BEL</a:t>
            </a:r>
            <a:r>
              <a:rPr lang="fr-F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GI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</a:t>
            </a: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1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(47 220 pts)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				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		</a:t>
            </a:r>
            <a:r>
              <a:rPr lang="fr-F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12</a:t>
            </a:r>
            <a:r>
              <a:rPr lang="fr-FR" sz="24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ème</a:t>
            </a:r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FR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</a:t>
            </a: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CE </a:t>
            </a:r>
            <a:r>
              <a:rPr lang="fr-FR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(40 073 pts)</a:t>
            </a:r>
            <a:endParaRPr lang="fr-FR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endParaRPr lang="fr-FR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 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86336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Championnats du 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Monde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BERLIN </a:t>
            </a:r>
            <a:r>
              <a:rPr lang="fr-F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2018</a:t>
            </a:r>
            <a:endParaRPr lang="fr-FR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résultats de nos français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fr-FR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573804"/>
              </p:ext>
            </p:extLst>
          </p:nvPr>
        </p:nvGraphicFramePr>
        <p:xfrm>
          <a:off x="611560" y="1902416"/>
          <a:ext cx="3888432" cy="3974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1368152"/>
                <a:gridCol w="792088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Place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Club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Points</a:t>
                      </a:r>
                      <a:endParaRPr lang="fr-FR" sz="140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1</a:t>
                      </a:r>
                      <a:r>
                        <a:rPr lang="fr-FR" sz="1200" baseline="30000" dirty="0" smtClean="0"/>
                        <a:t>er</a:t>
                      </a:r>
                      <a:r>
                        <a:rPr lang="fr-FR" sz="1200" dirty="0" smtClean="0"/>
                        <a:t> qualifié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18 420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16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qualifié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17 700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168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JM </a:t>
                      </a:r>
                      <a:r>
                        <a:rPr lang="fr-FR" sz="1200" dirty="0" err="1" smtClean="0"/>
                        <a:t>Rauch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Stras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15 375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210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M Muller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Diem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15 040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225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J </a:t>
                      </a:r>
                      <a:r>
                        <a:rPr lang="fr-FR" sz="1200" dirty="0" err="1" smtClean="0"/>
                        <a:t>Reichert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Bitche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14 972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376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O Will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Stras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14 053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436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M Christ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Stras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13 614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JY </a:t>
                      </a:r>
                      <a:r>
                        <a:rPr lang="fr-FR" sz="1200" dirty="0" err="1" smtClean="0"/>
                        <a:t>Schaff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Bitche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13 550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456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F </a:t>
                      </a:r>
                      <a:r>
                        <a:rPr lang="fr-FR" sz="1200" dirty="0" err="1" smtClean="0"/>
                        <a:t>Bleichner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/>
                        <a:t>Schirr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13 487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486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J </a:t>
                      </a:r>
                      <a:r>
                        <a:rPr lang="fr-FR" sz="1200" dirty="0" err="1" smtClean="0"/>
                        <a:t>Choudar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/>
                        <a:t>Doss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13 243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494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L Schmidt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Diem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13 190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529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B </a:t>
                      </a:r>
                      <a:r>
                        <a:rPr lang="fr-FR" sz="1200" dirty="0" err="1" smtClean="0"/>
                        <a:t>Paulen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Diem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13 015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584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C </a:t>
                      </a:r>
                      <a:r>
                        <a:rPr lang="fr-FR" sz="1200" dirty="0" err="1" smtClean="0"/>
                        <a:t>Paulen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Diem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12 608</a:t>
                      </a:r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78821"/>
              </p:ext>
            </p:extLst>
          </p:nvPr>
        </p:nvGraphicFramePr>
        <p:xfrm>
          <a:off x="4716016" y="1902416"/>
          <a:ext cx="3888432" cy="3697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1368152"/>
                <a:gridCol w="792088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Place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Club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Points</a:t>
                      </a:r>
                      <a:endParaRPr lang="fr-FR" sz="140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672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JC Schmitt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Villé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11 796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677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C Gross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Diem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11 759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703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F Beck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/>
                        <a:t>Brum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11 401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fr-FR" sz="1200" dirty="0"/>
                    </a:p>
                  </a:txBody>
                  <a:tcPr anchor="ctr"/>
                </a:tc>
              </a:tr>
              <a:tr h="277232"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00"/>
                          </a:solidFill>
                        </a:rPr>
                        <a:t>Les autres licenciés de nos clubs</a:t>
                      </a:r>
                      <a:endParaRPr lang="fr-FR" sz="1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118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M Lehmann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/>
                        <a:t>Stbg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15 878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161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K </a:t>
                      </a:r>
                      <a:r>
                        <a:rPr lang="fr-FR" sz="1200" dirty="0" err="1" smtClean="0"/>
                        <a:t>Elsen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/>
                        <a:t>Stbg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15 433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err="1" smtClean="0"/>
                        <a:t>Bourkel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Flor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13 668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516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G </a:t>
                      </a:r>
                      <a:r>
                        <a:rPr lang="fr-FR" sz="1200" dirty="0" err="1" smtClean="0"/>
                        <a:t>Dudda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/>
                        <a:t>Brum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13 088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655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R </a:t>
                      </a:r>
                      <a:r>
                        <a:rPr lang="fr-FR" sz="1200" dirty="0" err="1" smtClean="0"/>
                        <a:t>Tychon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/>
                        <a:t>Stbg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11 970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709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A Konrad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Bitche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11 145</a:t>
                      </a:r>
                      <a:endParaRPr lang="fr-FR" sz="1200" dirty="0"/>
                    </a:p>
                  </a:txBody>
                  <a:tcPr anchor="ctr"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731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A </a:t>
                      </a:r>
                      <a:r>
                        <a:rPr lang="fr-FR" sz="1200" dirty="0" err="1" smtClean="0"/>
                        <a:t>Hohnen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Villé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10 764</a:t>
                      </a:r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7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i="1" dirty="0">
              <a:solidFill>
                <a:srgbClr val="0070C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COMMISSION</a:t>
            </a:r>
          </a:p>
          <a:p>
            <a:pPr marL="0" indent="0" algn="ctr">
              <a:buNone/>
            </a:pP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e DISCIPLINE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et d’ARBITRAGE</a:t>
            </a:r>
          </a:p>
          <a:p>
            <a:pPr marL="0" indent="0" algn="ctr">
              <a:buNone/>
            </a:pPr>
            <a:endParaRPr lang="fr-FR" sz="4000" i="1" dirty="0" smtClean="0">
              <a:solidFill>
                <a:srgbClr val="0070C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002060"/>
                </a:solidFill>
                <a:latin typeface="Arial Black" pitchFamily="34" charset="0"/>
              </a:rPr>
              <a:t>Gérard WAGNER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Président CDA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640960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Commission de</a:t>
            </a:r>
          </a:p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Discipline et d’Arbitrage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Président et Arbitre:	G. WAGNER		Bitche</a:t>
            </a:r>
          </a:p>
          <a:p>
            <a:pPr marL="0" indent="0">
              <a:buNone/>
            </a:pPr>
            <a:endParaRPr lang="fr-FR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Secrétaire et Arbitre:	C. HAMMANN		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Dossenheim</a:t>
            </a:r>
            <a:endParaRPr lang="fr-FR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Arbitres:		F. BECK			Brumath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P. CASPAR		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Dossenheim</a:t>
            </a:r>
            <a:endParaRPr lang="fr-FR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C. FAUTH		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Diemeringen</a:t>
            </a:r>
            <a:endParaRPr lang="fr-FR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J. REICHERT		Bitche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O. WILL			Strasbourg</a:t>
            </a:r>
            <a:endParaRPr lang="fr-FR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RAPPORT FINANCIER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2017 / 2018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002060"/>
                </a:solidFill>
                <a:latin typeface="Arial Black" pitchFamily="34" charset="0"/>
              </a:rPr>
              <a:t>Frédéric BLEICHNER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Trésorier - Fédération Française de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Skat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MOT DU PRESIDENT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002060"/>
                </a:solidFill>
                <a:latin typeface="Arial Black" pitchFamily="34" charset="0"/>
              </a:rPr>
              <a:t>Bernard BURRY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Président - Fédération 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Française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SKAT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</a:t>
            </a:r>
            <a:r>
              <a:rPr lang="fr-FR" sz="1200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Saison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2017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2018</a:t>
            </a:r>
            <a:endParaRPr lang="fr-FR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Bilan au 31.08.2017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84547"/>
              </p:ext>
            </p:extLst>
          </p:nvPr>
        </p:nvGraphicFramePr>
        <p:xfrm>
          <a:off x="2627784" y="1772816"/>
          <a:ext cx="3960440" cy="3261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ANCIEN SOLDE</a:t>
                      </a:r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12</a:t>
                      </a:r>
                      <a:r>
                        <a:rPr lang="fr-FR" sz="14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191</a:t>
                      </a:r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,27</a:t>
                      </a:r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MOUVEMENTS</a:t>
                      </a:r>
                      <a:endParaRPr lang="fr-FR" sz="1400" baseline="0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EN CREDIT</a:t>
                      </a:r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5</a:t>
                      </a:r>
                      <a:r>
                        <a:rPr lang="fr-FR" sz="14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500,11</a:t>
                      </a:r>
                      <a:endParaRPr lang="fr-FR" sz="1400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MOUVEMENTS</a:t>
                      </a:r>
                      <a:endParaRPr lang="fr-FR" sz="1400" baseline="0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EN DEBIT</a:t>
                      </a:r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-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6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432,25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DEFICIT FFS</a:t>
                      </a:r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-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932,14</a:t>
                      </a:r>
                      <a:endParaRPr lang="fr-FR" sz="1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NOUVEAU SOLDE</a:t>
                      </a:r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11</a:t>
                      </a:r>
                      <a:r>
                        <a:rPr lang="fr-FR" sz="14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259,13</a:t>
                      </a:r>
                      <a:endParaRPr lang="fr-FR" sz="1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Bilan financier 2017 / 2018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6525344"/>
            <a:ext cx="8280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36588"/>
              </p:ext>
            </p:extLst>
          </p:nvPr>
        </p:nvGraphicFramePr>
        <p:xfrm>
          <a:off x="611560" y="1052736"/>
          <a:ext cx="2952328" cy="5054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0240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 Black" pitchFamily="34" charset="0"/>
                        </a:rPr>
                        <a:t> 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 Black" pitchFamily="34" charset="0"/>
                        </a:rPr>
                        <a:t>SOLDE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 Black" pitchFamily="34" charset="0"/>
                        </a:rPr>
                        <a:t>+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REUNION</a:t>
                      </a:r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PRESIDENTS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66,00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TOURNOI</a:t>
                      </a:r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CHAMPIONS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latin typeface="Arial Black" pitchFamily="34" charset="0"/>
                        </a:rPr>
                        <a:t>19,00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COUPE DE FRANCE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latin typeface="Arial Black" pitchFamily="34" charset="0"/>
                        </a:rPr>
                        <a:t>679,00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FINALE</a:t>
                      </a:r>
                      <a:r>
                        <a:rPr lang="fr-FR" sz="1000" b="1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DES</a:t>
                      </a:r>
                      <a:r>
                        <a:rPr lang="fr-FR" sz="1000" b="1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60</a:t>
                      </a:r>
                      <a:endParaRPr lang="fr-FR" sz="1000" b="1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latin typeface="Arial Black" pitchFamily="34" charset="0"/>
                        </a:rPr>
                        <a:t>1227,50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TOURNOI</a:t>
                      </a:r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FEDERATION</a:t>
                      </a:r>
                      <a:endParaRPr lang="fr-FR" sz="1000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596,00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INTERETS BANCAIRES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81,48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TOURNOIS FFS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782,50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COTISATIONS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1000,00</a:t>
                      </a:r>
                      <a:endParaRPr lang="fr-FR" sz="1000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OPEN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68,63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1504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VENTE CARTES</a:t>
                      </a:r>
                    </a:p>
                    <a:p>
                      <a:endParaRPr lang="fr-FR" sz="800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80,00</a:t>
                      </a:r>
                      <a:endParaRPr lang="fr-FR" sz="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AGENDA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900,00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138112">
                <a:tc>
                  <a:txBody>
                    <a:bodyPr/>
                    <a:lstStyle/>
                    <a:p>
                      <a:endParaRPr lang="fr-FR" sz="800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TOTAL RECETTES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5500,11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01641"/>
              </p:ext>
            </p:extLst>
          </p:nvPr>
        </p:nvGraphicFramePr>
        <p:xfrm>
          <a:off x="3707904" y="1052736"/>
          <a:ext cx="4896544" cy="50924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0200"/>
                <a:gridCol w="864096"/>
                <a:gridCol w="1368152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 Black" pitchFamily="34" charset="0"/>
                        </a:rPr>
                        <a:t> 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 Black" pitchFamily="34" charset="0"/>
                        </a:rPr>
                        <a:t>SOLDE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 Black" pitchFamily="34" charset="0"/>
                        </a:rPr>
                        <a:t>-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 Black" pitchFamily="34" charset="0"/>
                        </a:rPr>
                        <a:t>SOLDE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 Black" pitchFamily="34" charset="0"/>
                        </a:rPr>
                        <a:t>-</a:t>
                      </a:r>
                      <a:endParaRPr lang="fr-FR" sz="1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REUNION PRESIDENTS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630,3,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TROPHEES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383,41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ASSURANCES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180,00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REPAS FRANCE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610,36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MAILLOTS FRANCE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142,47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EM WISLA</a:t>
                      </a:r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850,00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REVISEURS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110,50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REUNIONS COMITE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332,80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FRAIS BANCAIRES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66,00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SECRETARIAT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88,40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AB</a:t>
                      </a:r>
                      <a:r>
                        <a:rPr lang="fr-FR" sz="10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T </a:t>
                      </a:r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INTERNET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57,46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2646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REPAS AG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1504,00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1503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CHAMPIONS LEAGUE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100,00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AGENDA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1376,45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57120">
                <a:tc>
                  <a:txBody>
                    <a:bodyPr/>
                    <a:lstStyle/>
                    <a:p>
                      <a:endParaRPr lang="fr-FR" sz="1000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TOTAL DEPENSES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6432,25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SOLDE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2018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- 932,14</a:t>
                      </a:r>
                      <a:endParaRPr lang="fr-FR" sz="1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8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RAPPORT</a:t>
            </a: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des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REVISEURS</a:t>
            </a: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aux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COMPTES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Arial Black" pitchFamily="34" charset="0"/>
              </a:rPr>
              <a:t> </a:t>
            </a:r>
            <a:r>
              <a:rPr lang="fr-FR" sz="2000" dirty="0" smtClean="0">
                <a:latin typeface="Arial Black" pitchFamily="34" charset="0"/>
              </a:rPr>
              <a:t>  				</a:t>
            </a:r>
          </a:p>
          <a:p>
            <a:pPr marL="0" indent="0">
              <a:buNone/>
            </a:pPr>
            <a:r>
              <a:rPr lang="fr-FR" sz="2000" dirty="0">
                <a:latin typeface="Arial Black" pitchFamily="34" charset="0"/>
              </a:rPr>
              <a:t>	</a:t>
            </a:r>
            <a:r>
              <a:rPr lang="fr-FR" sz="2000" dirty="0" smtClean="0">
                <a:latin typeface="Arial Black" pitchFamily="34" charset="0"/>
              </a:rPr>
              <a:t>			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DECHARGE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du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TRESORIER </a:t>
            </a:r>
          </a:p>
          <a:p>
            <a:pPr marL="0" indent="0" algn="ctr">
              <a:buNone/>
            </a:pP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e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t du COMITE</a:t>
            </a:r>
          </a:p>
          <a:p>
            <a:pPr marL="0" indent="0" algn="ctr">
              <a:buNone/>
            </a:pPr>
            <a:endParaRPr lang="fr-FR" sz="4000" i="1" dirty="0" smtClean="0">
              <a:solidFill>
                <a:srgbClr val="0070C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2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140540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DESIGNATION</a:t>
            </a:r>
          </a:p>
          <a:p>
            <a:pPr marL="0" indent="0" algn="ctr">
              <a:buNone/>
            </a:pP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es REVISEURS</a:t>
            </a:r>
            <a:endParaRPr lang="fr-FR" sz="4000" i="1" dirty="0">
              <a:solidFill>
                <a:srgbClr val="0070C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a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ux COMPTES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2018 / 2019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ELECTIONS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AU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COMITE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640960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Membres sortants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5 postes à pourvoir</a:t>
            </a: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18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Membres sortants ne se représentant </a:t>
            </a:r>
            <a:r>
              <a:rPr lang="fr-FR" sz="18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plus</a:t>
            </a:r>
            <a:endParaRPr lang="fr-FR" sz="18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BURRY	Président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D. BLEICHNER	1</a:t>
            </a:r>
            <a:r>
              <a:rPr lang="fr-FR" sz="200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Vice Président &amp; Secrétaire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P. WEIBEL	2</a:t>
            </a:r>
            <a:r>
              <a:rPr lang="fr-FR" sz="200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Vice Président </a:t>
            </a: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Trésorier adjoint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Membre sortant du fait de la cessation d’activité du Club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R. BURGHOLZER	Assesseur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Poste à pourvoir suite au décès de son titulaire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JJ SCHWEITZER	Assesseur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ELECTION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DU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PRESIDENT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DE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LA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FFS</a:t>
            </a:r>
          </a:p>
          <a:p>
            <a:pPr marL="0" indent="0" algn="ctr">
              <a:buNone/>
            </a:pPr>
            <a:endParaRPr lang="fr-FR" sz="4000" i="1" dirty="0" smtClean="0">
              <a:solidFill>
                <a:srgbClr val="0070C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640960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Candidat déclaré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Frédéric BLEICHNER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Président du SC </a:t>
            </a:r>
            <a:r>
              <a:rPr lang="fr-FR" sz="2000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Schirrhein</a:t>
            </a: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6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DIVERS</a:t>
            </a:r>
          </a:p>
          <a:p>
            <a:pPr marL="0" indent="0" algn="ctr">
              <a:buNone/>
            </a:pPr>
            <a:endParaRPr lang="fr-FR" sz="4000" i="1" dirty="0">
              <a:solidFill>
                <a:srgbClr val="0070C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   QUESTIONS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             REPONSES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272" y="530352"/>
            <a:ext cx="8360200" cy="53469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73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ORDRE DU JOUR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Mot du Président					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Rapport d’activités 2017 / 2018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Commission de Discipline et d’Arbitrage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Rapport financier du Trésorier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Rapport des réviseurs aux comptes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Décharge du Trésorier et du Comité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Désignation des réviseurs aux comptes 2018 / 2019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smtClean="0">
                <a:solidFill>
                  <a:srgbClr val="002060"/>
                </a:solidFill>
                <a:latin typeface="Arial Black" pitchFamily="34" charset="0"/>
              </a:rPr>
              <a:t>Elections </a:t>
            </a: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au Comité de la FFS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Election du Président de la FFS</a:t>
            </a:r>
          </a:p>
          <a:p>
            <a:pPr marL="514350" indent="-514350">
              <a:lnSpc>
                <a:spcPct val="120000"/>
              </a:lnSpc>
              <a:buClr>
                <a:srgbClr val="002060"/>
              </a:buClr>
              <a:buSzPct val="75000"/>
              <a:buFont typeface="+mj-lt"/>
              <a:buAutoNum type="arabicPeriod"/>
            </a:pPr>
            <a:r>
              <a:rPr lang="fr-FR" sz="3300" dirty="0" smtClean="0">
                <a:solidFill>
                  <a:srgbClr val="002060"/>
                </a:solidFill>
                <a:latin typeface="Arial Black" pitchFamily="34" charset="0"/>
              </a:rPr>
              <a:t>Divers</a:t>
            </a:r>
            <a:endParaRPr lang="fr-FR" sz="33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MERCI</a:t>
            </a:r>
          </a:p>
          <a:p>
            <a:pPr marL="0" indent="0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	</a:t>
            </a:r>
            <a:r>
              <a:rPr lang="fr-FR" sz="4000" i="1" dirty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 POUR</a:t>
            </a:r>
          </a:p>
          <a:p>
            <a:pPr marL="0" indent="0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		  VOTRE</a:t>
            </a:r>
          </a:p>
          <a:p>
            <a:pPr marL="0" indent="0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			  PARTICIPATION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</a:t>
            </a:r>
            <a:r>
              <a:rPr lang="fr-FR" sz="1200" smtClean="0">
                <a:solidFill>
                  <a:srgbClr val="FF0000"/>
                </a:solidFill>
                <a:latin typeface="Arial Black" pitchFamily="34" charset="0"/>
              </a:rPr>
              <a:t>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800" y="692696"/>
            <a:ext cx="2887592" cy="2924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19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RAPPORT D’ACTIVITES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0070C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2017 / 2018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002060"/>
                </a:solidFill>
                <a:latin typeface="Arial Black" pitchFamily="34" charset="0"/>
              </a:rPr>
              <a:t>Daniel BLEICHNER</a:t>
            </a: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Vice Président - Fédération Française de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Skat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Secrétaire Général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endParaRPr lang="fr-FR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640960" cy="53469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Comité de la</a:t>
            </a:r>
          </a:p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Fédération Française de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Skat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Président						B. BURRY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Vice Président – Secrétaire Général			D. BLEICHNER</a:t>
            </a: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Vice Président –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Classements – Trésorier Adjt		P. WEIBEL</a:t>
            </a:r>
          </a:p>
          <a:p>
            <a:pPr marL="0" indent="0">
              <a:buNone/>
            </a:pPr>
            <a:endParaRPr lang="fr-FR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Trésorier						F. BLEICHNER</a:t>
            </a:r>
          </a:p>
          <a:p>
            <a:pPr marL="0" indent="0">
              <a:buNone/>
            </a:pPr>
            <a:endParaRPr lang="fr-FR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itchFamily="34" charset="0"/>
              </a:rPr>
              <a:t>Commission</a:t>
            </a:r>
            <a:r>
              <a:rPr lang="fr-FR" sz="1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fr-FR" sz="18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itchFamily="34" charset="0"/>
              </a:rPr>
              <a:t>Sportive</a:t>
            </a:r>
            <a:endParaRPr lang="fr-FR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Secrétaire Adjt –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Internet –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Compétitions	J. REICHERT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Assesseur –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Matériel				F. BECK</a:t>
            </a: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Assesseur						D. MATT</a:t>
            </a:r>
          </a:p>
          <a:p>
            <a:pPr marL="0" indent="0">
              <a:buNone/>
            </a:pPr>
            <a:endParaRPr lang="fr-FR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fr-FR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Président Commission de Discipline et d’Arbitrage		G. WAGNER</a:t>
            </a:r>
            <a:endParaRPr lang="fr-FR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Coupe de France 2017</a:t>
            </a:r>
          </a:p>
          <a:p>
            <a:pPr marL="0" indent="0" algn="ctr">
              <a:buNone/>
            </a:pPr>
            <a:r>
              <a:rPr lang="fr-FR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Equipes de club (8 joueurs)</a:t>
            </a:r>
          </a:p>
          <a:p>
            <a:pPr marL="0" indent="0" algn="ctr">
              <a:buNone/>
            </a:pPr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Diemeringen</a:t>
            </a:r>
            <a:endParaRPr lang="fr-FR" sz="2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600" dirty="0" smtClean="0">
                <a:solidFill>
                  <a:srgbClr val="002060"/>
                </a:solidFill>
                <a:latin typeface="Arial Black" pitchFamily="34" charset="0"/>
              </a:rPr>
              <a:t>Coupe en 4 séries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1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er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-	BETSCHDORF	29 628 pts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-	STRASBOURG	29 335 pts		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3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-	DOSSENHEIM		29 304 pts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Villé		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28 470 pts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Bitche		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27 751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Schirrhein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28 065 pts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Sarrebourg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26 256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Brumath	 	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27 973 pts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Diemeringen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26 041 pts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fr-F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</a:t>
            </a:r>
            <a:r>
              <a:rPr lang="fr-FR" sz="1200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4608004" y="4365104"/>
            <a:ext cx="0" cy="142542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6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Coupe des Présidents</a:t>
            </a: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Enchenberg</a:t>
            </a: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Tournoi en 2 séries</a:t>
            </a:r>
          </a:p>
          <a:p>
            <a:pPr marL="0" indent="0" algn="ctr">
              <a:buNone/>
            </a:pPr>
            <a:endParaRPr lang="fr-FR" sz="26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fr-FR" sz="26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1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er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-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P. WEIBEL  	  </a:t>
            </a:r>
            <a:r>
              <a:rPr lang="fr-FR" sz="2000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Betschdorf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2 618 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J. FINKLER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Bitche		2 307 pts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3</a:t>
            </a:r>
            <a:r>
              <a:rPr lang="fr-FR" sz="200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R. KOHLER	     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Dossenheim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2 087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ps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4</a:t>
            </a:r>
            <a:r>
              <a:rPr lang="fr-FR" sz="200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BURRY	     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Diemeringen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2 051 pts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5</a:t>
            </a:r>
            <a:r>
              <a:rPr lang="fr-FR" sz="200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J. REICHERT	      Comité FFS		2 048 pts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Champion des Champions 2018</a:t>
            </a:r>
          </a:p>
          <a:p>
            <a:pPr marL="0" indent="0" algn="ctr">
              <a:buNone/>
            </a:pPr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Schirrhein</a:t>
            </a: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</a:rPr>
              <a:t>Tournoi en 3 séries</a:t>
            </a:r>
          </a:p>
          <a:p>
            <a:pPr marL="0" indent="0" algn="ctr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1</a:t>
            </a:r>
            <a:r>
              <a:rPr lang="fr-FR" sz="2000" baseline="30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er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-	F. BLEICHNER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</a:t>
            </a:r>
            <a:r>
              <a:rPr lang="fr-FR" sz="2000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Schirrhein</a:t>
            </a: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4 397 pts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	B. PAULEN	    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Diemeringen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3 366 pts	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3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	R. BOURKEL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Florange		3 243 pts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4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J. MURB	    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Betschdorf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2 922 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pts	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J. ANDRE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Villé		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2 894 </a:t>
            </a: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pts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</a:t>
            </a:r>
            <a:r>
              <a:rPr lang="fr-FR" sz="1200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3469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2ème OPEN DEFRANCE PAR EQUIPES</a:t>
            </a:r>
          </a:p>
          <a:p>
            <a:pPr marL="0" indent="0" algn="ctr">
              <a:buNone/>
            </a:pPr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Hattmatt</a:t>
            </a: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 Black" pitchFamily="34" charset="0"/>
              </a:rPr>
              <a:t>Tournoi en 6 séries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Participation de 12 équipes dont 2 Belges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Classement par équipes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GRENZLAND JUNGS (Bitche)</a:t>
            </a: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26 088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4 SYMPAS (Belgique)			23 311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4 MOUSQUETAIRES (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Schirrhein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		22 916 pts</a:t>
            </a:r>
          </a:p>
          <a:p>
            <a:pPr marL="0" indent="0">
              <a:buNone/>
            </a:pP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 Classement individuel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JM. RINGENBACH (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Grenzland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Jungs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	6 903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B. FUCHS (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Grenzland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Jungs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		6 718 pts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G. FIEGER (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Grenzland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Jungs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		6 571 pts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fr-FR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3608" y="60212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Black" pitchFamily="34" charset="0"/>
              </a:rPr>
              <a:t>Assemblée Générale – 2/09/2018</a:t>
            </a:r>
            <a:endParaRPr lang="fr-FR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2" y="5934548"/>
            <a:ext cx="583336" cy="59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34548"/>
            <a:ext cx="583336" cy="5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3098</TotalTime>
  <Words>748</Words>
  <Application>Microsoft Office PowerPoint</Application>
  <PresentationFormat>Affichage à l'écran (4:3)</PresentationFormat>
  <Paragraphs>637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Aspect</vt:lpstr>
      <vt:lpstr>FEDERATION  FRANCAISE DE SKAT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FEDERATION FRANCAISE DE SKAT</dc:title>
  <dc:creator>Daniel</dc:creator>
  <cp:lastModifiedBy>Daniel</cp:lastModifiedBy>
  <cp:revision>271</cp:revision>
  <dcterms:created xsi:type="dcterms:W3CDTF">2011-08-09T17:16:28Z</dcterms:created>
  <dcterms:modified xsi:type="dcterms:W3CDTF">2018-08-30T15:05:36Z</dcterms:modified>
</cp:coreProperties>
</file>